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9" r:id="rId4"/>
    <p:sldId id="260" r:id="rId5"/>
    <p:sldId id="261" r:id="rId6"/>
    <p:sldId id="263" r:id="rId7"/>
    <p:sldId id="270" r:id="rId8"/>
    <p:sldId id="269" r:id="rId9"/>
    <p:sldId id="262" r:id="rId10"/>
    <p:sldId id="271" r:id="rId11"/>
    <p:sldId id="274" r:id="rId12"/>
    <p:sldId id="273" r:id="rId13"/>
    <p:sldId id="264" r:id="rId14"/>
    <p:sldId id="265" r:id="rId15"/>
    <p:sldId id="275" r:id="rId16"/>
    <p:sldId id="266" r:id="rId17"/>
    <p:sldId id="276" r:id="rId18"/>
    <p:sldId id="267" r:id="rId19"/>
    <p:sldId id="268"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C31DB1-99DB-42C5-B512-CCB14CCFA7E0}" v="1" dt="2024-04-28T00:02:16.9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2607" autoAdjust="0"/>
  </p:normalViewPr>
  <p:slideViewPr>
    <p:cSldViewPr snapToGrid="0">
      <p:cViewPr varScale="1">
        <p:scale>
          <a:sx n="58" d="100"/>
          <a:sy n="58" d="100"/>
        </p:scale>
        <p:origin x="9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ar hege" userId="f5bd2ef60c1db42f" providerId="LiveId" clId="{39C31DB1-99DB-42C5-B512-CCB14CCFA7E0}"/>
    <pc:docChg chg="undo custSel modSld">
      <pc:chgData name="Sagar hege" userId="f5bd2ef60c1db42f" providerId="LiveId" clId="{39C31DB1-99DB-42C5-B512-CCB14CCFA7E0}" dt="2024-04-28T00:08:52.944" v="58" actId="20577"/>
      <pc:docMkLst>
        <pc:docMk/>
      </pc:docMkLst>
      <pc:sldChg chg="modSp mod">
        <pc:chgData name="Sagar hege" userId="f5bd2ef60c1db42f" providerId="LiveId" clId="{39C31DB1-99DB-42C5-B512-CCB14CCFA7E0}" dt="2024-04-28T00:02:41.632" v="0" actId="20577"/>
        <pc:sldMkLst>
          <pc:docMk/>
          <pc:sldMk cId="3715077234" sldId="257"/>
        </pc:sldMkLst>
        <pc:spChg chg="mod">
          <ac:chgData name="Sagar hege" userId="f5bd2ef60c1db42f" providerId="LiveId" clId="{39C31DB1-99DB-42C5-B512-CCB14CCFA7E0}" dt="2024-04-28T00:02:41.632" v="0" actId="20577"/>
          <ac:spMkLst>
            <pc:docMk/>
            <pc:sldMk cId="3715077234" sldId="257"/>
            <ac:spMk id="3" creationId="{08249CEF-F17D-FFC7-35C6-20077348D903}"/>
          </ac:spMkLst>
        </pc:spChg>
      </pc:sldChg>
      <pc:sldChg chg="modSp mod">
        <pc:chgData name="Sagar hege" userId="f5bd2ef60c1db42f" providerId="LiveId" clId="{39C31DB1-99DB-42C5-B512-CCB14CCFA7E0}" dt="2024-04-28T00:05:46.034" v="48" actId="20577"/>
        <pc:sldMkLst>
          <pc:docMk/>
          <pc:sldMk cId="682294330" sldId="259"/>
        </pc:sldMkLst>
        <pc:spChg chg="mod">
          <ac:chgData name="Sagar hege" userId="f5bd2ef60c1db42f" providerId="LiveId" clId="{39C31DB1-99DB-42C5-B512-CCB14CCFA7E0}" dt="2024-04-28T00:03:05.057" v="11" actId="1076"/>
          <ac:spMkLst>
            <pc:docMk/>
            <pc:sldMk cId="682294330" sldId="259"/>
            <ac:spMk id="2" creationId="{B28E2F15-EB89-A07B-F259-CBFC7C3E65C6}"/>
          </ac:spMkLst>
        </pc:spChg>
        <pc:spChg chg="mod">
          <ac:chgData name="Sagar hege" userId="f5bd2ef60c1db42f" providerId="LiveId" clId="{39C31DB1-99DB-42C5-B512-CCB14CCFA7E0}" dt="2024-04-28T00:05:46.034" v="48" actId="20577"/>
          <ac:spMkLst>
            <pc:docMk/>
            <pc:sldMk cId="682294330" sldId="259"/>
            <ac:spMk id="3" creationId="{C1A1993A-DC9D-6913-DF56-3E597C40BB08}"/>
          </ac:spMkLst>
        </pc:spChg>
        <pc:picChg chg="mod">
          <ac:chgData name="Sagar hege" userId="f5bd2ef60c1db42f" providerId="LiveId" clId="{39C31DB1-99DB-42C5-B512-CCB14CCFA7E0}" dt="2024-04-28T00:03:03.113" v="10" actId="1076"/>
          <ac:picMkLst>
            <pc:docMk/>
            <pc:sldMk cId="682294330" sldId="259"/>
            <ac:picMk id="5" creationId="{0637FCBB-CCB1-741B-D0F5-6C47B88E02DF}"/>
          </ac:picMkLst>
        </pc:picChg>
      </pc:sldChg>
      <pc:sldChg chg="modSp mod">
        <pc:chgData name="Sagar hege" userId="f5bd2ef60c1db42f" providerId="LiveId" clId="{39C31DB1-99DB-42C5-B512-CCB14CCFA7E0}" dt="2024-04-28T00:06:12.178" v="52" actId="20577"/>
        <pc:sldMkLst>
          <pc:docMk/>
          <pc:sldMk cId="1731985222" sldId="261"/>
        </pc:sldMkLst>
        <pc:spChg chg="mod">
          <ac:chgData name="Sagar hege" userId="f5bd2ef60c1db42f" providerId="LiveId" clId="{39C31DB1-99DB-42C5-B512-CCB14CCFA7E0}" dt="2024-04-28T00:06:12.178" v="52" actId="20577"/>
          <ac:spMkLst>
            <pc:docMk/>
            <pc:sldMk cId="1731985222" sldId="261"/>
            <ac:spMk id="34" creationId="{B6552E95-6254-A9CC-C56D-8D023FD03CC3}"/>
          </ac:spMkLst>
        </pc:spChg>
      </pc:sldChg>
      <pc:sldChg chg="modSp mod">
        <pc:chgData name="Sagar hege" userId="f5bd2ef60c1db42f" providerId="LiveId" clId="{39C31DB1-99DB-42C5-B512-CCB14CCFA7E0}" dt="2024-04-28T00:07:41.865" v="55" actId="1076"/>
        <pc:sldMkLst>
          <pc:docMk/>
          <pc:sldMk cId="377108745" sldId="263"/>
        </pc:sldMkLst>
        <pc:spChg chg="mod">
          <ac:chgData name="Sagar hege" userId="f5bd2ef60c1db42f" providerId="LiveId" clId="{39C31DB1-99DB-42C5-B512-CCB14CCFA7E0}" dt="2024-04-28T00:07:31.628" v="53" actId="403"/>
          <ac:spMkLst>
            <pc:docMk/>
            <pc:sldMk cId="377108745" sldId="263"/>
            <ac:spMk id="3" creationId="{8E269449-0EA3-93FE-A243-88FAA3F908E6}"/>
          </ac:spMkLst>
        </pc:spChg>
        <pc:picChg chg="mod">
          <ac:chgData name="Sagar hege" userId="f5bd2ef60c1db42f" providerId="LiveId" clId="{39C31DB1-99DB-42C5-B512-CCB14CCFA7E0}" dt="2024-04-28T00:07:41.865" v="55" actId="1076"/>
          <ac:picMkLst>
            <pc:docMk/>
            <pc:sldMk cId="377108745" sldId="263"/>
            <ac:picMk id="5" creationId="{D3EB13AF-E716-644F-E614-84E4DC978A16}"/>
          </ac:picMkLst>
        </pc:picChg>
      </pc:sldChg>
      <pc:sldChg chg="modSp mod">
        <pc:chgData name="Sagar hege" userId="f5bd2ef60c1db42f" providerId="LiveId" clId="{39C31DB1-99DB-42C5-B512-CCB14CCFA7E0}" dt="2024-04-28T00:08:52.944" v="58" actId="20577"/>
        <pc:sldMkLst>
          <pc:docMk/>
          <pc:sldMk cId="3363631821" sldId="264"/>
        </pc:sldMkLst>
        <pc:spChg chg="mod">
          <ac:chgData name="Sagar hege" userId="f5bd2ef60c1db42f" providerId="LiveId" clId="{39C31DB1-99DB-42C5-B512-CCB14CCFA7E0}" dt="2024-04-28T00:08:52.944" v="58" actId="20577"/>
          <ac:spMkLst>
            <pc:docMk/>
            <pc:sldMk cId="3363631821" sldId="264"/>
            <ac:spMk id="3" creationId="{4687C243-4E6C-7575-7921-CC794F65F2DE}"/>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AF8A4A-8B75-450E-9AE3-1BF11A9A977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8290332-F901-49CA-9614-F348E477505C}">
      <dgm:prSet/>
      <dgm:spPr/>
      <dgm:t>
        <a:bodyPr/>
        <a:lstStyle/>
        <a:p>
          <a:pPr>
            <a:lnSpc>
              <a:spcPct val="100000"/>
            </a:lnSpc>
          </a:pPr>
          <a:r>
            <a:rPr lang="en-US" b="0" i="0"/>
            <a:t>In the dynamic real estate market, the ability to predict house prices accurately has become more significant.</a:t>
          </a:r>
          <a:endParaRPr lang="en-US"/>
        </a:p>
      </dgm:t>
    </dgm:pt>
    <dgm:pt modelId="{5CE21761-9D7F-4EA6-87E3-188134E11850}" type="parTrans" cxnId="{6977ADEF-338A-4D8F-8F4A-A5C2983D7AD1}">
      <dgm:prSet/>
      <dgm:spPr/>
      <dgm:t>
        <a:bodyPr/>
        <a:lstStyle/>
        <a:p>
          <a:endParaRPr lang="en-US"/>
        </a:p>
      </dgm:t>
    </dgm:pt>
    <dgm:pt modelId="{DF46E1D2-018D-431F-95FD-27E4E74B796E}" type="sibTrans" cxnId="{6977ADEF-338A-4D8F-8F4A-A5C2983D7AD1}">
      <dgm:prSet/>
      <dgm:spPr/>
      <dgm:t>
        <a:bodyPr/>
        <a:lstStyle/>
        <a:p>
          <a:endParaRPr lang="en-US"/>
        </a:p>
      </dgm:t>
    </dgm:pt>
    <dgm:pt modelId="{5B06714B-C164-4AE3-B199-735A207631CB}">
      <dgm:prSet/>
      <dgm:spPr/>
      <dgm:t>
        <a:bodyPr/>
        <a:lstStyle/>
        <a:p>
          <a:pPr>
            <a:lnSpc>
              <a:spcPct val="100000"/>
            </a:lnSpc>
          </a:pPr>
          <a:r>
            <a:rPr lang="en-US" b="0" i="0"/>
            <a:t>These predictions empower homeowners, buyers, and real estate professionals by offering insights into property values, which support informed decision-making. </a:t>
          </a:r>
          <a:endParaRPr lang="en-US"/>
        </a:p>
      </dgm:t>
    </dgm:pt>
    <dgm:pt modelId="{6714184F-3459-4212-8F95-2E29E5AF10EF}" type="parTrans" cxnId="{F030EF89-CF9A-4973-AD09-7845A7D123FF}">
      <dgm:prSet/>
      <dgm:spPr/>
      <dgm:t>
        <a:bodyPr/>
        <a:lstStyle/>
        <a:p>
          <a:endParaRPr lang="en-US"/>
        </a:p>
      </dgm:t>
    </dgm:pt>
    <dgm:pt modelId="{408D8EC8-FC08-49E3-B95F-2216EE8B6ACF}" type="sibTrans" cxnId="{F030EF89-CF9A-4973-AD09-7845A7D123FF}">
      <dgm:prSet/>
      <dgm:spPr/>
      <dgm:t>
        <a:bodyPr/>
        <a:lstStyle/>
        <a:p>
          <a:endParaRPr lang="en-US"/>
        </a:p>
      </dgm:t>
    </dgm:pt>
    <dgm:pt modelId="{48BECB8F-C84D-4DAA-B7F9-ADAFD634E3DF}">
      <dgm:prSet/>
      <dgm:spPr/>
      <dgm:t>
        <a:bodyPr/>
        <a:lstStyle/>
        <a:p>
          <a:pPr>
            <a:lnSpc>
              <a:spcPct val="100000"/>
            </a:lnSpc>
          </a:pPr>
          <a:r>
            <a:rPr lang="en-US" b="1" dirty="0"/>
            <a:t>Solution/Objective of this project: </a:t>
          </a:r>
          <a:r>
            <a:rPr lang="en-US" b="0" i="0" dirty="0"/>
            <a:t>To develop a predictive model capable of estimating house prices using various relevant features.</a:t>
          </a:r>
          <a:endParaRPr lang="en-US" dirty="0"/>
        </a:p>
      </dgm:t>
    </dgm:pt>
    <dgm:pt modelId="{DA1842F5-1E67-4E03-B6DF-0A3A1E277646}" type="parTrans" cxnId="{7EE1CC69-29D1-433F-B6C4-BD7027B0DE30}">
      <dgm:prSet/>
      <dgm:spPr/>
      <dgm:t>
        <a:bodyPr/>
        <a:lstStyle/>
        <a:p>
          <a:endParaRPr lang="en-US"/>
        </a:p>
      </dgm:t>
    </dgm:pt>
    <dgm:pt modelId="{B62D44FC-CFCF-4E3C-810F-A8E320E1E85D}" type="sibTrans" cxnId="{7EE1CC69-29D1-433F-B6C4-BD7027B0DE30}">
      <dgm:prSet/>
      <dgm:spPr/>
      <dgm:t>
        <a:bodyPr/>
        <a:lstStyle/>
        <a:p>
          <a:endParaRPr lang="en-US"/>
        </a:p>
      </dgm:t>
    </dgm:pt>
    <dgm:pt modelId="{E6B5411E-BBF9-423F-8928-4B7B3DA227E7}" type="pres">
      <dgm:prSet presAssocID="{44AF8A4A-8B75-450E-9AE3-1BF11A9A9774}" presName="root" presStyleCnt="0">
        <dgm:presLayoutVars>
          <dgm:dir/>
          <dgm:resizeHandles val="exact"/>
        </dgm:presLayoutVars>
      </dgm:prSet>
      <dgm:spPr/>
    </dgm:pt>
    <dgm:pt modelId="{0B8110CE-653F-4497-917D-81C11FCDF147}" type="pres">
      <dgm:prSet presAssocID="{88290332-F901-49CA-9614-F348E477505C}" presName="compNode" presStyleCnt="0"/>
      <dgm:spPr/>
    </dgm:pt>
    <dgm:pt modelId="{FAE8853A-CA7A-455C-B646-4C9CDE4256E9}" type="pres">
      <dgm:prSet presAssocID="{88290332-F901-49CA-9614-F348E477505C}" presName="bgRect" presStyleLbl="bgShp" presStyleIdx="0" presStyleCnt="3"/>
      <dgm:spPr/>
    </dgm:pt>
    <dgm:pt modelId="{735B3816-F1A6-4E8F-9EC2-BE750A016B62}" type="pres">
      <dgm:prSet presAssocID="{88290332-F901-49CA-9614-F348E47750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747E4D65-3F60-4BA4-8F70-2A30F4F3A67B}" type="pres">
      <dgm:prSet presAssocID="{88290332-F901-49CA-9614-F348E477505C}" presName="spaceRect" presStyleCnt="0"/>
      <dgm:spPr/>
    </dgm:pt>
    <dgm:pt modelId="{FE2E730C-7CFE-408E-9978-7CEA76307D95}" type="pres">
      <dgm:prSet presAssocID="{88290332-F901-49CA-9614-F348E477505C}" presName="parTx" presStyleLbl="revTx" presStyleIdx="0" presStyleCnt="3">
        <dgm:presLayoutVars>
          <dgm:chMax val="0"/>
          <dgm:chPref val="0"/>
        </dgm:presLayoutVars>
      </dgm:prSet>
      <dgm:spPr/>
    </dgm:pt>
    <dgm:pt modelId="{A3B803AD-212B-4D4F-B7D8-8A482D62B960}" type="pres">
      <dgm:prSet presAssocID="{DF46E1D2-018D-431F-95FD-27E4E74B796E}" presName="sibTrans" presStyleCnt="0"/>
      <dgm:spPr/>
    </dgm:pt>
    <dgm:pt modelId="{FFDC6CFE-C778-488F-AF5C-C117B3B4D7B7}" type="pres">
      <dgm:prSet presAssocID="{5B06714B-C164-4AE3-B199-735A207631CB}" presName="compNode" presStyleCnt="0"/>
      <dgm:spPr/>
    </dgm:pt>
    <dgm:pt modelId="{387F8136-72E8-4BB8-8861-4A2A9AA9881F}" type="pres">
      <dgm:prSet presAssocID="{5B06714B-C164-4AE3-B199-735A207631CB}" presName="bgRect" presStyleLbl="bgShp" presStyleIdx="1" presStyleCnt="3"/>
      <dgm:spPr/>
    </dgm:pt>
    <dgm:pt modelId="{43086039-FF67-441F-B319-43908751B74B}" type="pres">
      <dgm:prSet presAssocID="{5B06714B-C164-4AE3-B199-735A207631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me"/>
        </a:ext>
      </dgm:extLst>
    </dgm:pt>
    <dgm:pt modelId="{A46C957F-FA74-4B60-8B2B-2D5648046C3B}" type="pres">
      <dgm:prSet presAssocID="{5B06714B-C164-4AE3-B199-735A207631CB}" presName="spaceRect" presStyleCnt="0"/>
      <dgm:spPr/>
    </dgm:pt>
    <dgm:pt modelId="{C0967C9D-A7F4-4AA0-BA56-A1600E4A99B0}" type="pres">
      <dgm:prSet presAssocID="{5B06714B-C164-4AE3-B199-735A207631CB}" presName="parTx" presStyleLbl="revTx" presStyleIdx="1" presStyleCnt="3">
        <dgm:presLayoutVars>
          <dgm:chMax val="0"/>
          <dgm:chPref val="0"/>
        </dgm:presLayoutVars>
      </dgm:prSet>
      <dgm:spPr/>
    </dgm:pt>
    <dgm:pt modelId="{9EF7A19B-F6FB-426A-A0FF-A6ED3E309FEE}" type="pres">
      <dgm:prSet presAssocID="{408D8EC8-FC08-49E3-B95F-2216EE8B6ACF}" presName="sibTrans" presStyleCnt="0"/>
      <dgm:spPr/>
    </dgm:pt>
    <dgm:pt modelId="{A2EDA0C9-C61A-4002-9960-A0701BDCD927}" type="pres">
      <dgm:prSet presAssocID="{48BECB8F-C84D-4DAA-B7F9-ADAFD634E3DF}" presName="compNode" presStyleCnt="0"/>
      <dgm:spPr/>
    </dgm:pt>
    <dgm:pt modelId="{2F006AC8-CFDE-4B5C-9791-283BF26652D9}" type="pres">
      <dgm:prSet presAssocID="{48BECB8F-C84D-4DAA-B7F9-ADAFD634E3DF}" presName="bgRect" presStyleLbl="bgShp" presStyleIdx="2" presStyleCnt="3"/>
      <dgm:spPr/>
    </dgm:pt>
    <dgm:pt modelId="{68D8EF09-1CBC-47B5-977F-D13C95B20100}" type="pres">
      <dgm:prSet presAssocID="{48BECB8F-C84D-4DAA-B7F9-ADAFD634E3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60EE733C-2128-419D-A481-57F04ECF40A5}" type="pres">
      <dgm:prSet presAssocID="{48BECB8F-C84D-4DAA-B7F9-ADAFD634E3DF}" presName="spaceRect" presStyleCnt="0"/>
      <dgm:spPr/>
    </dgm:pt>
    <dgm:pt modelId="{A3AFB24F-99CB-48FF-BFBE-E1343EA479B7}" type="pres">
      <dgm:prSet presAssocID="{48BECB8F-C84D-4DAA-B7F9-ADAFD634E3DF}" presName="parTx" presStyleLbl="revTx" presStyleIdx="2" presStyleCnt="3">
        <dgm:presLayoutVars>
          <dgm:chMax val="0"/>
          <dgm:chPref val="0"/>
        </dgm:presLayoutVars>
      </dgm:prSet>
      <dgm:spPr/>
    </dgm:pt>
  </dgm:ptLst>
  <dgm:cxnLst>
    <dgm:cxn modelId="{6573D624-2500-4203-BEA8-87F13D09AD51}" type="presOf" srcId="{48BECB8F-C84D-4DAA-B7F9-ADAFD634E3DF}" destId="{A3AFB24F-99CB-48FF-BFBE-E1343EA479B7}" srcOrd="0" destOrd="0" presId="urn:microsoft.com/office/officeart/2018/2/layout/IconVerticalSolidList"/>
    <dgm:cxn modelId="{7EE1CC69-29D1-433F-B6C4-BD7027B0DE30}" srcId="{44AF8A4A-8B75-450E-9AE3-1BF11A9A9774}" destId="{48BECB8F-C84D-4DAA-B7F9-ADAFD634E3DF}" srcOrd="2" destOrd="0" parTransId="{DA1842F5-1E67-4E03-B6DF-0A3A1E277646}" sibTransId="{B62D44FC-CFCF-4E3C-810F-A8E320E1E85D}"/>
    <dgm:cxn modelId="{7FD5E84E-7FD5-4144-8519-5DDA64A77EBC}" type="presOf" srcId="{44AF8A4A-8B75-450E-9AE3-1BF11A9A9774}" destId="{E6B5411E-BBF9-423F-8928-4B7B3DA227E7}" srcOrd="0" destOrd="0" presId="urn:microsoft.com/office/officeart/2018/2/layout/IconVerticalSolidList"/>
    <dgm:cxn modelId="{CAE9B54F-CA63-4990-A2DC-CDCB9D4E45A0}" type="presOf" srcId="{88290332-F901-49CA-9614-F348E477505C}" destId="{FE2E730C-7CFE-408E-9978-7CEA76307D95}" srcOrd="0" destOrd="0" presId="urn:microsoft.com/office/officeart/2018/2/layout/IconVerticalSolidList"/>
    <dgm:cxn modelId="{F030EF89-CF9A-4973-AD09-7845A7D123FF}" srcId="{44AF8A4A-8B75-450E-9AE3-1BF11A9A9774}" destId="{5B06714B-C164-4AE3-B199-735A207631CB}" srcOrd="1" destOrd="0" parTransId="{6714184F-3459-4212-8F95-2E29E5AF10EF}" sibTransId="{408D8EC8-FC08-49E3-B95F-2216EE8B6ACF}"/>
    <dgm:cxn modelId="{96D3CECD-38C8-4E38-8986-F0BFF03E1E35}" type="presOf" srcId="{5B06714B-C164-4AE3-B199-735A207631CB}" destId="{C0967C9D-A7F4-4AA0-BA56-A1600E4A99B0}" srcOrd="0" destOrd="0" presId="urn:microsoft.com/office/officeart/2018/2/layout/IconVerticalSolidList"/>
    <dgm:cxn modelId="{6977ADEF-338A-4D8F-8F4A-A5C2983D7AD1}" srcId="{44AF8A4A-8B75-450E-9AE3-1BF11A9A9774}" destId="{88290332-F901-49CA-9614-F348E477505C}" srcOrd="0" destOrd="0" parTransId="{5CE21761-9D7F-4EA6-87E3-188134E11850}" sibTransId="{DF46E1D2-018D-431F-95FD-27E4E74B796E}"/>
    <dgm:cxn modelId="{A7C34904-41F3-4535-8C76-A9C9743FE7E0}" type="presParOf" srcId="{E6B5411E-BBF9-423F-8928-4B7B3DA227E7}" destId="{0B8110CE-653F-4497-917D-81C11FCDF147}" srcOrd="0" destOrd="0" presId="urn:microsoft.com/office/officeart/2018/2/layout/IconVerticalSolidList"/>
    <dgm:cxn modelId="{30DE31CC-E569-457E-95DE-4ED6048BFE59}" type="presParOf" srcId="{0B8110CE-653F-4497-917D-81C11FCDF147}" destId="{FAE8853A-CA7A-455C-B646-4C9CDE4256E9}" srcOrd="0" destOrd="0" presId="urn:microsoft.com/office/officeart/2018/2/layout/IconVerticalSolidList"/>
    <dgm:cxn modelId="{29885372-307F-4B85-B656-E1EFC20AEE2F}" type="presParOf" srcId="{0B8110CE-653F-4497-917D-81C11FCDF147}" destId="{735B3816-F1A6-4E8F-9EC2-BE750A016B62}" srcOrd="1" destOrd="0" presId="urn:microsoft.com/office/officeart/2018/2/layout/IconVerticalSolidList"/>
    <dgm:cxn modelId="{5F9A5EAB-2FF8-40A4-BA2C-0231562AD1FC}" type="presParOf" srcId="{0B8110CE-653F-4497-917D-81C11FCDF147}" destId="{747E4D65-3F60-4BA4-8F70-2A30F4F3A67B}" srcOrd="2" destOrd="0" presId="urn:microsoft.com/office/officeart/2018/2/layout/IconVerticalSolidList"/>
    <dgm:cxn modelId="{2AE5FC60-A767-4C11-ACBC-1E530284F272}" type="presParOf" srcId="{0B8110CE-653F-4497-917D-81C11FCDF147}" destId="{FE2E730C-7CFE-408E-9978-7CEA76307D95}" srcOrd="3" destOrd="0" presId="urn:microsoft.com/office/officeart/2018/2/layout/IconVerticalSolidList"/>
    <dgm:cxn modelId="{40348EF6-5019-4BEC-AAFC-39711A1186F6}" type="presParOf" srcId="{E6B5411E-BBF9-423F-8928-4B7B3DA227E7}" destId="{A3B803AD-212B-4D4F-B7D8-8A482D62B960}" srcOrd="1" destOrd="0" presId="urn:microsoft.com/office/officeart/2018/2/layout/IconVerticalSolidList"/>
    <dgm:cxn modelId="{BE92E15C-F5F4-4C95-B968-A07A09964228}" type="presParOf" srcId="{E6B5411E-BBF9-423F-8928-4B7B3DA227E7}" destId="{FFDC6CFE-C778-488F-AF5C-C117B3B4D7B7}" srcOrd="2" destOrd="0" presId="urn:microsoft.com/office/officeart/2018/2/layout/IconVerticalSolidList"/>
    <dgm:cxn modelId="{36225659-B926-4DDB-BC99-18A6E277776F}" type="presParOf" srcId="{FFDC6CFE-C778-488F-AF5C-C117B3B4D7B7}" destId="{387F8136-72E8-4BB8-8861-4A2A9AA9881F}" srcOrd="0" destOrd="0" presId="urn:microsoft.com/office/officeart/2018/2/layout/IconVerticalSolidList"/>
    <dgm:cxn modelId="{6198ACCA-75A7-4576-ABFA-04A97B232472}" type="presParOf" srcId="{FFDC6CFE-C778-488F-AF5C-C117B3B4D7B7}" destId="{43086039-FF67-441F-B319-43908751B74B}" srcOrd="1" destOrd="0" presId="urn:microsoft.com/office/officeart/2018/2/layout/IconVerticalSolidList"/>
    <dgm:cxn modelId="{EC45C649-E365-4FE2-A7FF-4336A85A1693}" type="presParOf" srcId="{FFDC6CFE-C778-488F-AF5C-C117B3B4D7B7}" destId="{A46C957F-FA74-4B60-8B2B-2D5648046C3B}" srcOrd="2" destOrd="0" presId="urn:microsoft.com/office/officeart/2018/2/layout/IconVerticalSolidList"/>
    <dgm:cxn modelId="{9613C8EF-D99D-4D77-A0AF-D64B2DD78D4C}" type="presParOf" srcId="{FFDC6CFE-C778-488F-AF5C-C117B3B4D7B7}" destId="{C0967C9D-A7F4-4AA0-BA56-A1600E4A99B0}" srcOrd="3" destOrd="0" presId="urn:microsoft.com/office/officeart/2018/2/layout/IconVerticalSolidList"/>
    <dgm:cxn modelId="{8E67FEF3-ACC1-4B61-8AFB-441F96929E53}" type="presParOf" srcId="{E6B5411E-BBF9-423F-8928-4B7B3DA227E7}" destId="{9EF7A19B-F6FB-426A-A0FF-A6ED3E309FEE}" srcOrd="3" destOrd="0" presId="urn:microsoft.com/office/officeart/2018/2/layout/IconVerticalSolidList"/>
    <dgm:cxn modelId="{B33E699E-5479-4D49-91E7-D7334A0F7425}" type="presParOf" srcId="{E6B5411E-BBF9-423F-8928-4B7B3DA227E7}" destId="{A2EDA0C9-C61A-4002-9960-A0701BDCD927}" srcOrd="4" destOrd="0" presId="urn:microsoft.com/office/officeart/2018/2/layout/IconVerticalSolidList"/>
    <dgm:cxn modelId="{87DB0FC3-CA19-4F27-8314-5CC87EC90F8E}" type="presParOf" srcId="{A2EDA0C9-C61A-4002-9960-A0701BDCD927}" destId="{2F006AC8-CFDE-4B5C-9791-283BF26652D9}" srcOrd="0" destOrd="0" presId="urn:microsoft.com/office/officeart/2018/2/layout/IconVerticalSolidList"/>
    <dgm:cxn modelId="{D552513A-3C95-4FF1-9071-472C59F28AAE}" type="presParOf" srcId="{A2EDA0C9-C61A-4002-9960-A0701BDCD927}" destId="{68D8EF09-1CBC-47B5-977F-D13C95B20100}" srcOrd="1" destOrd="0" presId="urn:microsoft.com/office/officeart/2018/2/layout/IconVerticalSolidList"/>
    <dgm:cxn modelId="{037866DE-5EF9-4D72-94C2-1FC636E943A6}" type="presParOf" srcId="{A2EDA0C9-C61A-4002-9960-A0701BDCD927}" destId="{60EE733C-2128-419D-A481-57F04ECF40A5}" srcOrd="2" destOrd="0" presId="urn:microsoft.com/office/officeart/2018/2/layout/IconVerticalSolidList"/>
    <dgm:cxn modelId="{B1436B67-0201-4B0C-BAAA-D396800B7156}" type="presParOf" srcId="{A2EDA0C9-C61A-4002-9960-A0701BDCD927}" destId="{A3AFB24F-99CB-48FF-BFBE-E1343EA479B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E89302-4497-46F5-8BDF-17C92B7FCD5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36D8F14-4F38-4C62-80BF-E6C1B706F06D}">
      <dgm:prSet custT="1"/>
      <dgm:spPr/>
      <dgm:t>
        <a:bodyPr/>
        <a:lstStyle/>
        <a:p>
          <a:pPr>
            <a:lnSpc>
              <a:spcPct val="100000"/>
            </a:lnSpc>
          </a:pPr>
          <a:r>
            <a:rPr lang="en-IN" sz="1600" dirty="0"/>
            <a:t>Price Distribution Insight: The histogram shows that most house prices are clustered within a specific range, highlighting potential outliers or extreme values.</a:t>
          </a:r>
          <a:endParaRPr lang="en-US" sz="1600" dirty="0"/>
        </a:p>
      </dgm:t>
    </dgm:pt>
    <dgm:pt modelId="{A0DBF562-9590-4A2C-B459-DBFF67A1011D}" type="parTrans" cxnId="{3BA0BB68-C1E2-4F15-B335-9C3B8C842657}">
      <dgm:prSet/>
      <dgm:spPr/>
      <dgm:t>
        <a:bodyPr/>
        <a:lstStyle/>
        <a:p>
          <a:endParaRPr lang="en-US"/>
        </a:p>
      </dgm:t>
    </dgm:pt>
    <dgm:pt modelId="{161FD278-1405-45D9-BFFB-B3EC7D783FBF}" type="sibTrans" cxnId="{3BA0BB68-C1E2-4F15-B335-9C3B8C842657}">
      <dgm:prSet/>
      <dgm:spPr/>
      <dgm:t>
        <a:bodyPr/>
        <a:lstStyle/>
        <a:p>
          <a:pPr>
            <a:lnSpc>
              <a:spcPct val="100000"/>
            </a:lnSpc>
          </a:pPr>
          <a:endParaRPr lang="en-US"/>
        </a:p>
      </dgm:t>
    </dgm:pt>
    <dgm:pt modelId="{64F9F028-0C7B-4301-A95E-67742AA13CCE}">
      <dgm:prSet custT="1"/>
      <dgm:spPr/>
      <dgm:t>
        <a:bodyPr/>
        <a:lstStyle/>
        <a:p>
          <a:pPr>
            <a:lnSpc>
              <a:spcPct val="100000"/>
            </a:lnSpc>
          </a:pPr>
          <a:r>
            <a:rPr lang="en-IN" sz="1600" dirty="0"/>
            <a:t>Quality Impact: The box plot reveals that higher overall quality ratings correlate with higher home prices and that homes with central air conditioning tend to have higher prices at similar quality levels.</a:t>
          </a:r>
          <a:endParaRPr lang="en-US" sz="1600" dirty="0"/>
        </a:p>
      </dgm:t>
    </dgm:pt>
    <dgm:pt modelId="{A4C06ED8-E2DD-40FB-8F4F-94F22079C583}" type="parTrans" cxnId="{2CCC6E76-C74B-4CA3-83A6-8751671798FA}">
      <dgm:prSet/>
      <dgm:spPr/>
      <dgm:t>
        <a:bodyPr/>
        <a:lstStyle/>
        <a:p>
          <a:endParaRPr lang="en-US"/>
        </a:p>
      </dgm:t>
    </dgm:pt>
    <dgm:pt modelId="{4D2B79B6-8D12-4F7E-9F1D-1A37F0895313}" type="sibTrans" cxnId="{2CCC6E76-C74B-4CA3-83A6-8751671798FA}">
      <dgm:prSet/>
      <dgm:spPr/>
      <dgm:t>
        <a:bodyPr/>
        <a:lstStyle/>
        <a:p>
          <a:pPr>
            <a:lnSpc>
              <a:spcPct val="100000"/>
            </a:lnSpc>
          </a:pPr>
          <a:endParaRPr lang="en-US"/>
        </a:p>
      </dgm:t>
    </dgm:pt>
    <dgm:pt modelId="{E084B5EE-4243-4170-93D7-1BF5BD5C6042}">
      <dgm:prSet custT="1"/>
      <dgm:spPr/>
      <dgm:t>
        <a:bodyPr/>
        <a:lstStyle/>
        <a:p>
          <a:pPr>
            <a:lnSpc>
              <a:spcPct val="100000"/>
            </a:lnSpc>
          </a:pPr>
          <a:r>
            <a:rPr lang="en-IN" sz="1600" dirty="0"/>
            <a:t>Area vs. Price Relationship: The scatter plot can indicate whether larger homes (in terms of living area) tend to fetch higher prices and how central air conditioning might impact this.</a:t>
          </a:r>
          <a:endParaRPr lang="en-US" sz="1600" dirty="0"/>
        </a:p>
      </dgm:t>
    </dgm:pt>
    <dgm:pt modelId="{392B5ED4-A67D-489C-9C1A-B1CB109FE2EA}" type="parTrans" cxnId="{0B3084CD-E7D1-45AF-B8D5-1384C2CFA8A3}">
      <dgm:prSet/>
      <dgm:spPr/>
      <dgm:t>
        <a:bodyPr/>
        <a:lstStyle/>
        <a:p>
          <a:endParaRPr lang="en-US"/>
        </a:p>
      </dgm:t>
    </dgm:pt>
    <dgm:pt modelId="{7D7C9A08-15FB-4315-A7F0-E3EF521706C3}" type="sibTrans" cxnId="{0B3084CD-E7D1-45AF-B8D5-1384C2CFA8A3}">
      <dgm:prSet/>
      <dgm:spPr/>
      <dgm:t>
        <a:bodyPr/>
        <a:lstStyle/>
        <a:p>
          <a:pPr>
            <a:lnSpc>
              <a:spcPct val="100000"/>
            </a:lnSpc>
          </a:pPr>
          <a:endParaRPr lang="en-US"/>
        </a:p>
      </dgm:t>
    </dgm:pt>
    <dgm:pt modelId="{C3B72E25-A908-4609-97B0-F4F5C5C33D9E}">
      <dgm:prSet custT="1"/>
      <dgm:spPr/>
      <dgm:t>
        <a:bodyPr/>
        <a:lstStyle/>
        <a:p>
          <a:pPr>
            <a:lnSpc>
              <a:spcPct val="100000"/>
            </a:lnSpc>
          </a:pPr>
          <a:r>
            <a:rPr lang="en-IN" sz="1600" kern="1200" dirty="0">
              <a:solidFill>
                <a:prstClr val="black">
                  <a:hueOff val="0"/>
                  <a:satOff val="0"/>
                  <a:lumOff val="0"/>
                  <a:alphaOff val="0"/>
                </a:prstClr>
              </a:solidFill>
              <a:latin typeface="Aptos" panose="02110004020202020204"/>
              <a:ea typeface="+mn-ea"/>
              <a:cs typeface="+mn-cs"/>
            </a:rPr>
            <a:t>Correlation Strengths: The heatmap will identify which features have the strongest correlations with Sale Price, which can guide feature selection and engineering.</a:t>
          </a:r>
          <a:endParaRPr lang="en-US" sz="1600" kern="1200" dirty="0">
            <a:solidFill>
              <a:prstClr val="black">
                <a:hueOff val="0"/>
                <a:satOff val="0"/>
                <a:lumOff val="0"/>
                <a:alphaOff val="0"/>
              </a:prstClr>
            </a:solidFill>
            <a:latin typeface="Aptos" panose="02110004020202020204"/>
            <a:ea typeface="+mn-ea"/>
            <a:cs typeface="+mn-cs"/>
          </a:endParaRPr>
        </a:p>
      </dgm:t>
    </dgm:pt>
    <dgm:pt modelId="{07B3C426-48CF-4F43-81A5-0DB5B1570F7F}" type="parTrans" cxnId="{6740782D-02FE-43D9-8279-7FF59EAE69E2}">
      <dgm:prSet/>
      <dgm:spPr/>
      <dgm:t>
        <a:bodyPr/>
        <a:lstStyle/>
        <a:p>
          <a:endParaRPr lang="en-US"/>
        </a:p>
      </dgm:t>
    </dgm:pt>
    <dgm:pt modelId="{7D5C41D6-4249-482E-82A6-403622633F9D}" type="sibTrans" cxnId="{6740782D-02FE-43D9-8279-7FF59EAE69E2}">
      <dgm:prSet/>
      <dgm:spPr/>
      <dgm:t>
        <a:bodyPr/>
        <a:lstStyle/>
        <a:p>
          <a:endParaRPr lang="en-US"/>
        </a:p>
      </dgm:t>
    </dgm:pt>
    <dgm:pt modelId="{66398559-0090-48AA-BBED-88C17A56FD68}" type="pres">
      <dgm:prSet presAssocID="{26E89302-4497-46F5-8BDF-17C92B7FCD5F}" presName="root" presStyleCnt="0">
        <dgm:presLayoutVars>
          <dgm:dir/>
          <dgm:resizeHandles val="exact"/>
        </dgm:presLayoutVars>
      </dgm:prSet>
      <dgm:spPr/>
    </dgm:pt>
    <dgm:pt modelId="{BCD4C061-8F47-4A6E-AEAF-5312441B9FBA}" type="pres">
      <dgm:prSet presAssocID="{26E89302-4497-46F5-8BDF-17C92B7FCD5F}" presName="container" presStyleCnt="0">
        <dgm:presLayoutVars>
          <dgm:dir/>
          <dgm:resizeHandles val="exact"/>
        </dgm:presLayoutVars>
      </dgm:prSet>
      <dgm:spPr/>
    </dgm:pt>
    <dgm:pt modelId="{11A52FBA-97C0-469E-856B-2A8CE4305FAD}" type="pres">
      <dgm:prSet presAssocID="{236D8F14-4F38-4C62-80BF-E6C1B706F06D}" presName="compNode" presStyleCnt="0"/>
      <dgm:spPr/>
    </dgm:pt>
    <dgm:pt modelId="{5CE733E7-4B43-4CEF-B0C9-5C09BDEFC99F}" type="pres">
      <dgm:prSet presAssocID="{236D8F14-4F38-4C62-80BF-E6C1B706F06D}" presName="iconBgRect" presStyleLbl="bgShp" presStyleIdx="0" presStyleCnt="4"/>
      <dgm:spPr/>
    </dgm:pt>
    <dgm:pt modelId="{84A24B37-503A-40BC-BC60-612CF5297C9C}" type="pres">
      <dgm:prSet presAssocID="{236D8F14-4F38-4C62-80BF-E6C1B706F06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Pie Chart"/>
        </a:ext>
      </dgm:extLst>
    </dgm:pt>
    <dgm:pt modelId="{5A0643E0-1B8A-45CB-84DD-8F786C3EFC9E}" type="pres">
      <dgm:prSet presAssocID="{236D8F14-4F38-4C62-80BF-E6C1B706F06D}" presName="spaceRect" presStyleCnt="0"/>
      <dgm:spPr/>
    </dgm:pt>
    <dgm:pt modelId="{9BF2D491-9283-4C72-A952-22D1E4983D5B}" type="pres">
      <dgm:prSet presAssocID="{236D8F14-4F38-4C62-80BF-E6C1B706F06D}" presName="textRect" presStyleLbl="revTx" presStyleIdx="0" presStyleCnt="4">
        <dgm:presLayoutVars>
          <dgm:chMax val="1"/>
          <dgm:chPref val="1"/>
        </dgm:presLayoutVars>
      </dgm:prSet>
      <dgm:spPr/>
    </dgm:pt>
    <dgm:pt modelId="{D5FC04E0-DFFC-4350-8632-F609AB1CFA87}" type="pres">
      <dgm:prSet presAssocID="{161FD278-1405-45D9-BFFB-B3EC7D783FBF}" presName="sibTrans" presStyleLbl="sibTrans2D1" presStyleIdx="0" presStyleCnt="0"/>
      <dgm:spPr/>
    </dgm:pt>
    <dgm:pt modelId="{85EF5992-160E-4728-8F53-71A62D41F680}" type="pres">
      <dgm:prSet presAssocID="{64F9F028-0C7B-4301-A95E-67742AA13CCE}" presName="compNode" presStyleCnt="0"/>
      <dgm:spPr/>
    </dgm:pt>
    <dgm:pt modelId="{EDC7A9B9-67D2-4E27-BCB7-2D5B19699AD0}" type="pres">
      <dgm:prSet presAssocID="{64F9F028-0C7B-4301-A95E-67742AA13CCE}" presName="iconBgRect" presStyleLbl="bgShp" presStyleIdx="1" presStyleCnt="4"/>
      <dgm:spPr/>
    </dgm:pt>
    <dgm:pt modelId="{FB3F443C-79B3-48F0-82EA-CF856BFDD6AE}" type="pres">
      <dgm:prSet presAssocID="{64F9F028-0C7B-4301-A95E-67742AA13CC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use"/>
        </a:ext>
      </dgm:extLst>
    </dgm:pt>
    <dgm:pt modelId="{F167DFA6-335C-4862-AD0D-315F794AA58E}" type="pres">
      <dgm:prSet presAssocID="{64F9F028-0C7B-4301-A95E-67742AA13CCE}" presName="spaceRect" presStyleCnt="0"/>
      <dgm:spPr/>
    </dgm:pt>
    <dgm:pt modelId="{B8BD47D8-8B02-4EE8-B80D-ED591310586C}" type="pres">
      <dgm:prSet presAssocID="{64F9F028-0C7B-4301-A95E-67742AA13CCE}" presName="textRect" presStyleLbl="revTx" presStyleIdx="1" presStyleCnt="4">
        <dgm:presLayoutVars>
          <dgm:chMax val="1"/>
          <dgm:chPref val="1"/>
        </dgm:presLayoutVars>
      </dgm:prSet>
      <dgm:spPr/>
    </dgm:pt>
    <dgm:pt modelId="{EF97EC62-A88E-484A-B9B4-9D06CED77708}" type="pres">
      <dgm:prSet presAssocID="{4D2B79B6-8D12-4F7E-9F1D-1A37F0895313}" presName="sibTrans" presStyleLbl="sibTrans2D1" presStyleIdx="0" presStyleCnt="0"/>
      <dgm:spPr/>
    </dgm:pt>
    <dgm:pt modelId="{40CD8FD9-EDFA-4B58-BD13-304AD3E1B6B5}" type="pres">
      <dgm:prSet presAssocID="{E084B5EE-4243-4170-93D7-1BF5BD5C6042}" presName="compNode" presStyleCnt="0"/>
      <dgm:spPr/>
    </dgm:pt>
    <dgm:pt modelId="{1AAD41F1-6BFE-4EE1-AE27-0FE437D85F2A}" type="pres">
      <dgm:prSet presAssocID="{E084B5EE-4243-4170-93D7-1BF5BD5C6042}" presName="iconBgRect" presStyleLbl="bgShp" presStyleIdx="2" presStyleCnt="4"/>
      <dgm:spPr/>
    </dgm:pt>
    <dgm:pt modelId="{130BF750-C18D-4572-99A1-30CC88827D3B}" type="pres">
      <dgm:prSet presAssocID="{E084B5EE-4243-4170-93D7-1BF5BD5C604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urban scene"/>
        </a:ext>
      </dgm:extLst>
    </dgm:pt>
    <dgm:pt modelId="{8DD17247-DD99-4DEA-80C6-C59DDE2B18ED}" type="pres">
      <dgm:prSet presAssocID="{E084B5EE-4243-4170-93D7-1BF5BD5C6042}" presName="spaceRect" presStyleCnt="0"/>
      <dgm:spPr/>
    </dgm:pt>
    <dgm:pt modelId="{D779B952-11A0-4952-B6D5-8BE67F79B616}" type="pres">
      <dgm:prSet presAssocID="{E084B5EE-4243-4170-93D7-1BF5BD5C6042}" presName="textRect" presStyleLbl="revTx" presStyleIdx="2" presStyleCnt="4">
        <dgm:presLayoutVars>
          <dgm:chMax val="1"/>
          <dgm:chPref val="1"/>
        </dgm:presLayoutVars>
      </dgm:prSet>
      <dgm:spPr/>
    </dgm:pt>
    <dgm:pt modelId="{23341D88-3231-4BC3-9028-69C01293D570}" type="pres">
      <dgm:prSet presAssocID="{7D7C9A08-15FB-4315-A7F0-E3EF521706C3}" presName="sibTrans" presStyleLbl="sibTrans2D1" presStyleIdx="0" presStyleCnt="0"/>
      <dgm:spPr/>
    </dgm:pt>
    <dgm:pt modelId="{D4F45B9F-E8F7-43BA-A1D5-B5645A057968}" type="pres">
      <dgm:prSet presAssocID="{C3B72E25-A908-4609-97B0-F4F5C5C33D9E}" presName="compNode" presStyleCnt="0"/>
      <dgm:spPr/>
    </dgm:pt>
    <dgm:pt modelId="{523F67C1-5740-43F8-9328-61766B8A7397}" type="pres">
      <dgm:prSet presAssocID="{C3B72E25-A908-4609-97B0-F4F5C5C33D9E}" presName="iconBgRect" presStyleLbl="bgShp" presStyleIdx="3" presStyleCnt="4"/>
      <dgm:spPr/>
    </dgm:pt>
    <dgm:pt modelId="{F06B0515-D411-4EF6-9BC4-53D4A0FB4796}" type="pres">
      <dgm:prSet presAssocID="{C3B72E25-A908-4609-97B0-F4F5C5C33D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cooter"/>
        </a:ext>
      </dgm:extLst>
    </dgm:pt>
    <dgm:pt modelId="{98F2B049-D4B0-4891-B5A5-6618667C6406}" type="pres">
      <dgm:prSet presAssocID="{C3B72E25-A908-4609-97B0-F4F5C5C33D9E}" presName="spaceRect" presStyleCnt="0"/>
      <dgm:spPr/>
    </dgm:pt>
    <dgm:pt modelId="{B376C800-9A29-484D-B9DA-5B08627DA828}" type="pres">
      <dgm:prSet presAssocID="{C3B72E25-A908-4609-97B0-F4F5C5C33D9E}" presName="textRect" presStyleLbl="revTx" presStyleIdx="3" presStyleCnt="4">
        <dgm:presLayoutVars>
          <dgm:chMax val="1"/>
          <dgm:chPref val="1"/>
        </dgm:presLayoutVars>
      </dgm:prSet>
      <dgm:spPr/>
    </dgm:pt>
  </dgm:ptLst>
  <dgm:cxnLst>
    <dgm:cxn modelId="{515FA302-F3BA-408C-B958-85EB7A85170A}" type="presOf" srcId="{4D2B79B6-8D12-4F7E-9F1D-1A37F0895313}" destId="{EF97EC62-A88E-484A-B9B4-9D06CED77708}" srcOrd="0" destOrd="0" presId="urn:microsoft.com/office/officeart/2018/2/layout/IconCircleList"/>
    <dgm:cxn modelId="{6E0A2D09-C9D8-45A2-A734-E2D285403D4D}" type="presOf" srcId="{E084B5EE-4243-4170-93D7-1BF5BD5C6042}" destId="{D779B952-11A0-4952-B6D5-8BE67F79B616}" srcOrd="0" destOrd="0" presId="urn:microsoft.com/office/officeart/2018/2/layout/IconCircleList"/>
    <dgm:cxn modelId="{6740782D-02FE-43D9-8279-7FF59EAE69E2}" srcId="{26E89302-4497-46F5-8BDF-17C92B7FCD5F}" destId="{C3B72E25-A908-4609-97B0-F4F5C5C33D9E}" srcOrd="3" destOrd="0" parTransId="{07B3C426-48CF-4F43-81A5-0DB5B1570F7F}" sibTransId="{7D5C41D6-4249-482E-82A6-403622633F9D}"/>
    <dgm:cxn modelId="{DB75CC3C-CEC0-4412-98CD-7708FF590A36}" type="presOf" srcId="{7D7C9A08-15FB-4315-A7F0-E3EF521706C3}" destId="{23341D88-3231-4BC3-9028-69C01293D570}" srcOrd="0" destOrd="0" presId="urn:microsoft.com/office/officeart/2018/2/layout/IconCircleList"/>
    <dgm:cxn modelId="{3BA0BB68-C1E2-4F15-B335-9C3B8C842657}" srcId="{26E89302-4497-46F5-8BDF-17C92B7FCD5F}" destId="{236D8F14-4F38-4C62-80BF-E6C1B706F06D}" srcOrd="0" destOrd="0" parTransId="{A0DBF562-9590-4A2C-B459-DBFF67A1011D}" sibTransId="{161FD278-1405-45D9-BFFB-B3EC7D783FBF}"/>
    <dgm:cxn modelId="{ABA66C71-E149-4336-8E56-4B96EBAADBB8}" type="presOf" srcId="{161FD278-1405-45D9-BFFB-B3EC7D783FBF}" destId="{D5FC04E0-DFFC-4350-8632-F609AB1CFA87}" srcOrd="0" destOrd="0" presId="urn:microsoft.com/office/officeart/2018/2/layout/IconCircleList"/>
    <dgm:cxn modelId="{2CCC6E76-C74B-4CA3-83A6-8751671798FA}" srcId="{26E89302-4497-46F5-8BDF-17C92B7FCD5F}" destId="{64F9F028-0C7B-4301-A95E-67742AA13CCE}" srcOrd="1" destOrd="0" parTransId="{A4C06ED8-E2DD-40FB-8F4F-94F22079C583}" sibTransId="{4D2B79B6-8D12-4F7E-9F1D-1A37F0895313}"/>
    <dgm:cxn modelId="{C6CCE5A6-8164-44F9-8ED9-EFE08D6B5635}" type="presOf" srcId="{26E89302-4497-46F5-8BDF-17C92B7FCD5F}" destId="{66398559-0090-48AA-BBED-88C17A56FD68}" srcOrd="0" destOrd="0" presId="urn:microsoft.com/office/officeart/2018/2/layout/IconCircleList"/>
    <dgm:cxn modelId="{DE7B00A7-2C5D-4BCE-8B82-DDCB2927EE03}" type="presOf" srcId="{236D8F14-4F38-4C62-80BF-E6C1B706F06D}" destId="{9BF2D491-9283-4C72-A952-22D1E4983D5B}" srcOrd="0" destOrd="0" presId="urn:microsoft.com/office/officeart/2018/2/layout/IconCircleList"/>
    <dgm:cxn modelId="{0B3084CD-E7D1-45AF-B8D5-1384C2CFA8A3}" srcId="{26E89302-4497-46F5-8BDF-17C92B7FCD5F}" destId="{E084B5EE-4243-4170-93D7-1BF5BD5C6042}" srcOrd="2" destOrd="0" parTransId="{392B5ED4-A67D-489C-9C1A-B1CB109FE2EA}" sibTransId="{7D7C9A08-15FB-4315-A7F0-E3EF521706C3}"/>
    <dgm:cxn modelId="{CDDCC8EB-0F82-47AC-BAA2-7E7633BB3919}" type="presOf" srcId="{C3B72E25-A908-4609-97B0-F4F5C5C33D9E}" destId="{B376C800-9A29-484D-B9DA-5B08627DA828}" srcOrd="0" destOrd="0" presId="urn:microsoft.com/office/officeart/2018/2/layout/IconCircleList"/>
    <dgm:cxn modelId="{7E1C02F5-0F84-4274-8392-807F1D23CF2A}" type="presOf" srcId="{64F9F028-0C7B-4301-A95E-67742AA13CCE}" destId="{B8BD47D8-8B02-4EE8-B80D-ED591310586C}" srcOrd="0" destOrd="0" presId="urn:microsoft.com/office/officeart/2018/2/layout/IconCircleList"/>
    <dgm:cxn modelId="{A43E8FAE-50EF-4B0A-9A6D-128DC625BEE3}" type="presParOf" srcId="{66398559-0090-48AA-BBED-88C17A56FD68}" destId="{BCD4C061-8F47-4A6E-AEAF-5312441B9FBA}" srcOrd="0" destOrd="0" presId="urn:microsoft.com/office/officeart/2018/2/layout/IconCircleList"/>
    <dgm:cxn modelId="{179EBE16-20D6-4CB2-94CC-3D5EFD2817B4}" type="presParOf" srcId="{BCD4C061-8F47-4A6E-AEAF-5312441B9FBA}" destId="{11A52FBA-97C0-469E-856B-2A8CE4305FAD}" srcOrd="0" destOrd="0" presId="urn:microsoft.com/office/officeart/2018/2/layout/IconCircleList"/>
    <dgm:cxn modelId="{653BA0D9-7148-4181-9BB3-FAD6C3E037C5}" type="presParOf" srcId="{11A52FBA-97C0-469E-856B-2A8CE4305FAD}" destId="{5CE733E7-4B43-4CEF-B0C9-5C09BDEFC99F}" srcOrd="0" destOrd="0" presId="urn:microsoft.com/office/officeart/2018/2/layout/IconCircleList"/>
    <dgm:cxn modelId="{2CAEBDC6-35C5-4063-A167-E38F31E3E4B1}" type="presParOf" srcId="{11A52FBA-97C0-469E-856B-2A8CE4305FAD}" destId="{84A24B37-503A-40BC-BC60-612CF5297C9C}" srcOrd="1" destOrd="0" presId="urn:microsoft.com/office/officeart/2018/2/layout/IconCircleList"/>
    <dgm:cxn modelId="{F3E6683D-C7CE-4155-9E76-FDB76B4C7CE4}" type="presParOf" srcId="{11A52FBA-97C0-469E-856B-2A8CE4305FAD}" destId="{5A0643E0-1B8A-45CB-84DD-8F786C3EFC9E}" srcOrd="2" destOrd="0" presId="urn:microsoft.com/office/officeart/2018/2/layout/IconCircleList"/>
    <dgm:cxn modelId="{876A968C-17DC-40DB-B2D2-67A84E4DD946}" type="presParOf" srcId="{11A52FBA-97C0-469E-856B-2A8CE4305FAD}" destId="{9BF2D491-9283-4C72-A952-22D1E4983D5B}" srcOrd="3" destOrd="0" presId="urn:microsoft.com/office/officeart/2018/2/layout/IconCircleList"/>
    <dgm:cxn modelId="{E41E15FF-07A5-4781-B46E-B7BB2A34CCAC}" type="presParOf" srcId="{BCD4C061-8F47-4A6E-AEAF-5312441B9FBA}" destId="{D5FC04E0-DFFC-4350-8632-F609AB1CFA87}" srcOrd="1" destOrd="0" presId="urn:microsoft.com/office/officeart/2018/2/layout/IconCircleList"/>
    <dgm:cxn modelId="{9EF83942-8413-40AB-AB35-106B5CA9F1EF}" type="presParOf" srcId="{BCD4C061-8F47-4A6E-AEAF-5312441B9FBA}" destId="{85EF5992-160E-4728-8F53-71A62D41F680}" srcOrd="2" destOrd="0" presId="urn:microsoft.com/office/officeart/2018/2/layout/IconCircleList"/>
    <dgm:cxn modelId="{058F267E-BF54-47A6-8B86-7BCDDB2E14E5}" type="presParOf" srcId="{85EF5992-160E-4728-8F53-71A62D41F680}" destId="{EDC7A9B9-67D2-4E27-BCB7-2D5B19699AD0}" srcOrd="0" destOrd="0" presId="urn:microsoft.com/office/officeart/2018/2/layout/IconCircleList"/>
    <dgm:cxn modelId="{7AD72BDE-B74C-4494-9E8E-5007CD41ADA2}" type="presParOf" srcId="{85EF5992-160E-4728-8F53-71A62D41F680}" destId="{FB3F443C-79B3-48F0-82EA-CF856BFDD6AE}" srcOrd="1" destOrd="0" presId="urn:microsoft.com/office/officeart/2018/2/layout/IconCircleList"/>
    <dgm:cxn modelId="{E8B83F85-4CCD-4E93-8572-82586FFB43E0}" type="presParOf" srcId="{85EF5992-160E-4728-8F53-71A62D41F680}" destId="{F167DFA6-335C-4862-AD0D-315F794AA58E}" srcOrd="2" destOrd="0" presId="urn:microsoft.com/office/officeart/2018/2/layout/IconCircleList"/>
    <dgm:cxn modelId="{5CED7010-8A64-4ADB-B361-7E84D185FDAA}" type="presParOf" srcId="{85EF5992-160E-4728-8F53-71A62D41F680}" destId="{B8BD47D8-8B02-4EE8-B80D-ED591310586C}" srcOrd="3" destOrd="0" presId="urn:microsoft.com/office/officeart/2018/2/layout/IconCircleList"/>
    <dgm:cxn modelId="{EE8A05CB-E6EE-4BFE-BEBF-F24D2E6B5C83}" type="presParOf" srcId="{BCD4C061-8F47-4A6E-AEAF-5312441B9FBA}" destId="{EF97EC62-A88E-484A-B9B4-9D06CED77708}" srcOrd="3" destOrd="0" presId="urn:microsoft.com/office/officeart/2018/2/layout/IconCircleList"/>
    <dgm:cxn modelId="{2E100482-E0C3-4AD3-A8E8-167514CA8873}" type="presParOf" srcId="{BCD4C061-8F47-4A6E-AEAF-5312441B9FBA}" destId="{40CD8FD9-EDFA-4B58-BD13-304AD3E1B6B5}" srcOrd="4" destOrd="0" presId="urn:microsoft.com/office/officeart/2018/2/layout/IconCircleList"/>
    <dgm:cxn modelId="{34FC3802-2150-4D8D-A544-109B5172765D}" type="presParOf" srcId="{40CD8FD9-EDFA-4B58-BD13-304AD3E1B6B5}" destId="{1AAD41F1-6BFE-4EE1-AE27-0FE437D85F2A}" srcOrd="0" destOrd="0" presId="urn:microsoft.com/office/officeart/2018/2/layout/IconCircleList"/>
    <dgm:cxn modelId="{56DA69C0-B38D-4E5E-9BE7-30D380FBBB79}" type="presParOf" srcId="{40CD8FD9-EDFA-4B58-BD13-304AD3E1B6B5}" destId="{130BF750-C18D-4572-99A1-30CC88827D3B}" srcOrd="1" destOrd="0" presId="urn:microsoft.com/office/officeart/2018/2/layout/IconCircleList"/>
    <dgm:cxn modelId="{A445E713-5A94-4FB9-83C4-836D37975DC3}" type="presParOf" srcId="{40CD8FD9-EDFA-4B58-BD13-304AD3E1B6B5}" destId="{8DD17247-DD99-4DEA-80C6-C59DDE2B18ED}" srcOrd="2" destOrd="0" presId="urn:microsoft.com/office/officeart/2018/2/layout/IconCircleList"/>
    <dgm:cxn modelId="{62174DDF-BB92-4E61-9762-EAF5DF4AC0DA}" type="presParOf" srcId="{40CD8FD9-EDFA-4B58-BD13-304AD3E1B6B5}" destId="{D779B952-11A0-4952-B6D5-8BE67F79B616}" srcOrd="3" destOrd="0" presId="urn:microsoft.com/office/officeart/2018/2/layout/IconCircleList"/>
    <dgm:cxn modelId="{77404B91-85EF-4AE3-80F3-F2AC2573D1BB}" type="presParOf" srcId="{BCD4C061-8F47-4A6E-AEAF-5312441B9FBA}" destId="{23341D88-3231-4BC3-9028-69C01293D570}" srcOrd="5" destOrd="0" presId="urn:microsoft.com/office/officeart/2018/2/layout/IconCircleList"/>
    <dgm:cxn modelId="{A0B0BF23-E5FD-4B82-8920-288805184247}" type="presParOf" srcId="{BCD4C061-8F47-4A6E-AEAF-5312441B9FBA}" destId="{D4F45B9F-E8F7-43BA-A1D5-B5645A057968}" srcOrd="6" destOrd="0" presId="urn:microsoft.com/office/officeart/2018/2/layout/IconCircleList"/>
    <dgm:cxn modelId="{D11C7AA9-2DC7-441D-946E-0B7CD68BC7F0}" type="presParOf" srcId="{D4F45B9F-E8F7-43BA-A1D5-B5645A057968}" destId="{523F67C1-5740-43F8-9328-61766B8A7397}" srcOrd="0" destOrd="0" presId="urn:microsoft.com/office/officeart/2018/2/layout/IconCircleList"/>
    <dgm:cxn modelId="{DD3FC83B-2605-476C-B0C0-0A2B7CCDEAC2}" type="presParOf" srcId="{D4F45B9F-E8F7-43BA-A1D5-B5645A057968}" destId="{F06B0515-D411-4EF6-9BC4-53D4A0FB4796}" srcOrd="1" destOrd="0" presId="urn:microsoft.com/office/officeart/2018/2/layout/IconCircleList"/>
    <dgm:cxn modelId="{D1AA92B1-3D71-4595-98E2-26786856FAD4}" type="presParOf" srcId="{D4F45B9F-E8F7-43BA-A1D5-B5645A057968}" destId="{98F2B049-D4B0-4891-B5A5-6618667C6406}" srcOrd="2" destOrd="0" presId="urn:microsoft.com/office/officeart/2018/2/layout/IconCircleList"/>
    <dgm:cxn modelId="{5747EDF3-9C4E-4EB1-A97A-FBB75C9D6202}" type="presParOf" srcId="{D4F45B9F-E8F7-43BA-A1D5-B5645A057968}" destId="{B376C800-9A29-484D-B9DA-5B08627DA828}"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19FD14-935E-4912-B39B-9FAEBDDEC60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01EA061-4BEC-4D47-9B58-95529EEF1DDA}">
      <dgm:prSet/>
      <dgm:spPr/>
      <dgm:t>
        <a:bodyPr/>
        <a:lstStyle/>
        <a:p>
          <a:pPr>
            <a:lnSpc>
              <a:spcPct val="100000"/>
            </a:lnSpc>
          </a:pPr>
          <a:r>
            <a:rPr lang="en-US" b="0" i="0"/>
            <a:t>Segregating Features and Labels For Model Training</a:t>
          </a:r>
          <a:endParaRPr lang="en-US"/>
        </a:p>
      </dgm:t>
    </dgm:pt>
    <dgm:pt modelId="{140BC0F6-F8F0-425C-974E-C859647CAA2C}" type="parTrans" cxnId="{039E3D84-6C70-41C9-A54A-E4584FF28CCD}">
      <dgm:prSet/>
      <dgm:spPr/>
      <dgm:t>
        <a:bodyPr/>
        <a:lstStyle/>
        <a:p>
          <a:endParaRPr lang="en-US"/>
        </a:p>
      </dgm:t>
    </dgm:pt>
    <dgm:pt modelId="{DE0107BD-FB87-443A-B63A-1FB0622049BE}" type="sibTrans" cxnId="{039E3D84-6C70-41C9-A54A-E4584FF28CCD}">
      <dgm:prSet/>
      <dgm:spPr/>
      <dgm:t>
        <a:bodyPr/>
        <a:lstStyle/>
        <a:p>
          <a:endParaRPr lang="en-US"/>
        </a:p>
      </dgm:t>
    </dgm:pt>
    <dgm:pt modelId="{2E6A6DDE-2C1A-4ECA-8758-F56C51532143}">
      <dgm:prSet/>
      <dgm:spPr/>
      <dgm:t>
        <a:bodyPr/>
        <a:lstStyle/>
        <a:p>
          <a:pPr>
            <a:lnSpc>
              <a:spcPct val="100000"/>
            </a:lnSpc>
          </a:pPr>
          <a:r>
            <a:rPr lang="en-US" b="0" i="0"/>
            <a:t>Splitting Data For Model Training &amp; Testing.</a:t>
          </a:r>
          <a:endParaRPr lang="en-US"/>
        </a:p>
      </dgm:t>
    </dgm:pt>
    <dgm:pt modelId="{C6D3D36A-1DB7-44B6-930F-9BE4976E561D}" type="parTrans" cxnId="{BC903DED-DD26-4292-BA54-79AFBF51D2D7}">
      <dgm:prSet/>
      <dgm:spPr/>
      <dgm:t>
        <a:bodyPr/>
        <a:lstStyle/>
        <a:p>
          <a:endParaRPr lang="en-US"/>
        </a:p>
      </dgm:t>
    </dgm:pt>
    <dgm:pt modelId="{CC1C069E-5986-4962-8793-0A44C7AB2D16}" type="sibTrans" cxnId="{BC903DED-DD26-4292-BA54-79AFBF51D2D7}">
      <dgm:prSet/>
      <dgm:spPr/>
      <dgm:t>
        <a:bodyPr/>
        <a:lstStyle/>
        <a:p>
          <a:endParaRPr lang="en-US"/>
        </a:p>
      </dgm:t>
    </dgm:pt>
    <dgm:pt modelId="{78D7F27E-FD30-40A2-9F56-C5A4C5D7B40E}">
      <dgm:prSet/>
      <dgm:spPr/>
      <dgm:t>
        <a:bodyPr/>
        <a:lstStyle/>
        <a:p>
          <a:pPr>
            <a:lnSpc>
              <a:spcPct val="100000"/>
            </a:lnSpc>
          </a:pPr>
          <a:r>
            <a:rPr lang="en-US" b="0" i="0"/>
            <a:t>Train Model using Different Regression Algorithms.</a:t>
          </a:r>
          <a:endParaRPr lang="en-US"/>
        </a:p>
      </dgm:t>
    </dgm:pt>
    <dgm:pt modelId="{B4D7B112-7B69-4AB3-8B30-9BF9872574E0}" type="parTrans" cxnId="{5F2018B0-4D16-49AD-9243-375BBA411ECA}">
      <dgm:prSet/>
      <dgm:spPr/>
      <dgm:t>
        <a:bodyPr/>
        <a:lstStyle/>
        <a:p>
          <a:endParaRPr lang="en-US"/>
        </a:p>
      </dgm:t>
    </dgm:pt>
    <dgm:pt modelId="{C5162721-A182-418D-A878-EDC36A89840D}" type="sibTrans" cxnId="{5F2018B0-4D16-49AD-9243-375BBA411ECA}">
      <dgm:prSet/>
      <dgm:spPr/>
      <dgm:t>
        <a:bodyPr/>
        <a:lstStyle/>
        <a:p>
          <a:endParaRPr lang="en-US"/>
        </a:p>
      </dgm:t>
    </dgm:pt>
    <dgm:pt modelId="{14B39AC6-9F69-4FC1-868D-101A6CAF824B}" type="pres">
      <dgm:prSet presAssocID="{1B19FD14-935E-4912-B39B-9FAEBDDEC606}" presName="root" presStyleCnt="0">
        <dgm:presLayoutVars>
          <dgm:dir/>
          <dgm:resizeHandles val="exact"/>
        </dgm:presLayoutVars>
      </dgm:prSet>
      <dgm:spPr/>
    </dgm:pt>
    <dgm:pt modelId="{D667AFA2-C1C2-4633-B3B6-5CC0B8A09363}" type="pres">
      <dgm:prSet presAssocID="{301EA061-4BEC-4D47-9B58-95529EEF1DDA}" presName="compNode" presStyleCnt="0"/>
      <dgm:spPr/>
    </dgm:pt>
    <dgm:pt modelId="{FB13EC22-22B6-4784-A43C-DF59844CBA83}" type="pres">
      <dgm:prSet presAssocID="{301EA061-4BEC-4D47-9B58-95529EEF1DDA}" presName="bgRect" presStyleLbl="bgShp" presStyleIdx="0" presStyleCnt="3"/>
      <dgm:spPr/>
    </dgm:pt>
    <dgm:pt modelId="{2B30EEF6-7459-41DF-BD40-051A8F201F32}" type="pres">
      <dgm:prSet presAssocID="{301EA061-4BEC-4D47-9B58-95529EEF1D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B04BBAAE-2A35-4238-BEB8-4DB427633CA7}" type="pres">
      <dgm:prSet presAssocID="{301EA061-4BEC-4D47-9B58-95529EEF1DDA}" presName="spaceRect" presStyleCnt="0"/>
      <dgm:spPr/>
    </dgm:pt>
    <dgm:pt modelId="{6183247C-FEBA-46D8-A227-20687CF824E2}" type="pres">
      <dgm:prSet presAssocID="{301EA061-4BEC-4D47-9B58-95529EEF1DDA}" presName="parTx" presStyleLbl="revTx" presStyleIdx="0" presStyleCnt="3">
        <dgm:presLayoutVars>
          <dgm:chMax val="0"/>
          <dgm:chPref val="0"/>
        </dgm:presLayoutVars>
      </dgm:prSet>
      <dgm:spPr/>
    </dgm:pt>
    <dgm:pt modelId="{50676F71-C13F-48F6-8999-A7442233E2F4}" type="pres">
      <dgm:prSet presAssocID="{DE0107BD-FB87-443A-B63A-1FB0622049BE}" presName="sibTrans" presStyleCnt="0"/>
      <dgm:spPr/>
    </dgm:pt>
    <dgm:pt modelId="{C25CC628-1B94-4DF7-B920-EA37F3CE69AB}" type="pres">
      <dgm:prSet presAssocID="{2E6A6DDE-2C1A-4ECA-8758-F56C51532143}" presName="compNode" presStyleCnt="0"/>
      <dgm:spPr/>
    </dgm:pt>
    <dgm:pt modelId="{48F6EE94-061F-445B-B633-F69527AE1067}" type="pres">
      <dgm:prSet presAssocID="{2E6A6DDE-2C1A-4ECA-8758-F56C51532143}" presName="bgRect" presStyleLbl="bgShp" presStyleIdx="1" presStyleCnt="3"/>
      <dgm:spPr/>
    </dgm:pt>
    <dgm:pt modelId="{F1CE8C3B-BBAC-4F8F-8D4C-7DB83A695BEB}" type="pres">
      <dgm:prSet presAssocID="{2E6A6DDE-2C1A-4ECA-8758-F56C5153214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4A53DA95-3FFA-48E5-967D-6C0F001A031A}" type="pres">
      <dgm:prSet presAssocID="{2E6A6DDE-2C1A-4ECA-8758-F56C51532143}" presName="spaceRect" presStyleCnt="0"/>
      <dgm:spPr/>
    </dgm:pt>
    <dgm:pt modelId="{AB88908A-D7E3-4338-994A-E708427BF669}" type="pres">
      <dgm:prSet presAssocID="{2E6A6DDE-2C1A-4ECA-8758-F56C51532143}" presName="parTx" presStyleLbl="revTx" presStyleIdx="1" presStyleCnt="3">
        <dgm:presLayoutVars>
          <dgm:chMax val="0"/>
          <dgm:chPref val="0"/>
        </dgm:presLayoutVars>
      </dgm:prSet>
      <dgm:spPr/>
    </dgm:pt>
    <dgm:pt modelId="{83D33D46-C07D-4001-8D38-C3F8DE0CE0C5}" type="pres">
      <dgm:prSet presAssocID="{CC1C069E-5986-4962-8793-0A44C7AB2D16}" presName="sibTrans" presStyleCnt="0"/>
      <dgm:spPr/>
    </dgm:pt>
    <dgm:pt modelId="{9D0A266D-79E1-4A74-908C-3726213D4445}" type="pres">
      <dgm:prSet presAssocID="{78D7F27E-FD30-40A2-9F56-C5A4C5D7B40E}" presName="compNode" presStyleCnt="0"/>
      <dgm:spPr/>
    </dgm:pt>
    <dgm:pt modelId="{56CBA23D-A173-494C-AABF-720FA000C8B9}" type="pres">
      <dgm:prSet presAssocID="{78D7F27E-FD30-40A2-9F56-C5A4C5D7B40E}" presName="bgRect" presStyleLbl="bgShp" presStyleIdx="2" presStyleCnt="3"/>
      <dgm:spPr/>
    </dgm:pt>
    <dgm:pt modelId="{3210F201-C64A-40F3-B1E4-31E251E12B63}" type="pres">
      <dgm:prSet presAssocID="{78D7F27E-FD30-40A2-9F56-C5A4C5D7B40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9B01CC4A-FBA4-4009-B8A4-C1841F83D5C1}" type="pres">
      <dgm:prSet presAssocID="{78D7F27E-FD30-40A2-9F56-C5A4C5D7B40E}" presName="spaceRect" presStyleCnt="0"/>
      <dgm:spPr/>
    </dgm:pt>
    <dgm:pt modelId="{29A5B414-5909-458A-B8C8-E6B593AE715F}" type="pres">
      <dgm:prSet presAssocID="{78D7F27E-FD30-40A2-9F56-C5A4C5D7B40E}" presName="parTx" presStyleLbl="revTx" presStyleIdx="2" presStyleCnt="3">
        <dgm:presLayoutVars>
          <dgm:chMax val="0"/>
          <dgm:chPref val="0"/>
        </dgm:presLayoutVars>
      </dgm:prSet>
      <dgm:spPr/>
    </dgm:pt>
  </dgm:ptLst>
  <dgm:cxnLst>
    <dgm:cxn modelId="{27C7EC0F-7277-433B-BC0F-B95E73354069}" type="presOf" srcId="{1B19FD14-935E-4912-B39B-9FAEBDDEC606}" destId="{14B39AC6-9F69-4FC1-868D-101A6CAF824B}" srcOrd="0" destOrd="0" presId="urn:microsoft.com/office/officeart/2018/2/layout/IconVerticalSolidList"/>
    <dgm:cxn modelId="{1529F83F-E5F2-49CC-8AEE-827B7E54C47B}" type="presOf" srcId="{301EA061-4BEC-4D47-9B58-95529EEF1DDA}" destId="{6183247C-FEBA-46D8-A227-20687CF824E2}" srcOrd="0" destOrd="0" presId="urn:microsoft.com/office/officeart/2018/2/layout/IconVerticalSolidList"/>
    <dgm:cxn modelId="{393CB04D-70F7-48B4-8866-8126BDE07A9D}" type="presOf" srcId="{78D7F27E-FD30-40A2-9F56-C5A4C5D7B40E}" destId="{29A5B414-5909-458A-B8C8-E6B593AE715F}" srcOrd="0" destOrd="0" presId="urn:microsoft.com/office/officeart/2018/2/layout/IconVerticalSolidList"/>
    <dgm:cxn modelId="{F0E66770-D24B-48B2-B684-DEAAFBBC2478}" type="presOf" srcId="{2E6A6DDE-2C1A-4ECA-8758-F56C51532143}" destId="{AB88908A-D7E3-4338-994A-E708427BF669}" srcOrd="0" destOrd="0" presId="urn:microsoft.com/office/officeart/2018/2/layout/IconVerticalSolidList"/>
    <dgm:cxn modelId="{039E3D84-6C70-41C9-A54A-E4584FF28CCD}" srcId="{1B19FD14-935E-4912-B39B-9FAEBDDEC606}" destId="{301EA061-4BEC-4D47-9B58-95529EEF1DDA}" srcOrd="0" destOrd="0" parTransId="{140BC0F6-F8F0-425C-974E-C859647CAA2C}" sibTransId="{DE0107BD-FB87-443A-B63A-1FB0622049BE}"/>
    <dgm:cxn modelId="{5F2018B0-4D16-49AD-9243-375BBA411ECA}" srcId="{1B19FD14-935E-4912-B39B-9FAEBDDEC606}" destId="{78D7F27E-FD30-40A2-9F56-C5A4C5D7B40E}" srcOrd="2" destOrd="0" parTransId="{B4D7B112-7B69-4AB3-8B30-9BF9872574E0}" sibTransId="{C5162721-A182-418D-A878-EDC36A89840D}"/>
    <dgm:cxn modelId="{BC903DED-DD26-4292-BA54-79AFBF51D2D7}" srcId="{1B19FD14-935E-4912-B39B-9FAEBDDEC606}" destId="{2E6A6DDE-2C1A-4ECA-8758-F56C51532143}" srcOrd="1" destOrd="0" parTransId="{C6D3D36A-1DB7-44B6-930F-9BE4976E561D}" sibTransId="{CC1C069E-5986-4962-8793-0A44C7AB2D16}"/>
    <dgm:cxn modelId="{00127DB8-E2BE-47D9-A186-6AEDB669F44B}" type="presParOf" srcId="{14B39AC6-9F69-4FC1-868D-101A6CAF824B}" destId="{D667AFA2-C1C2-4633-B3B6-5CC0B8A09363}" srcOrd="0" destOrd="0" presId="urn:microsoft.com/office/officeart/2018/2/layout/IconVerticalSolidList"/>
    <dgm:cxn modelId="{B9F1D096-EF99-4369-A4F9-6EFA3AA5895C}" type="presParOf" srcId="{D667AFA2-C1C2-4633-B3B6-5CC0B8A09363}" destId="{FB13EC22-22B6-4784-A43C-DF59844CBA83}" srcOrd="0" destOrd="0" presId="urn:microsoft.com/office/officeart/2018/2/layout/IconVerticalSolidList"/>
    <dgm:cxn modelId="{696412D5-1E30-4E47-BCA1-524D9A52D6D0}" type="presParOf" srcId="{D667AFA2-C1C2-4633-B3B6-5CC0B8A09363}" destId="{2B30EEF6-7459-41DF-BD40-051A8F201F32}" srcOrd="1" destOrd="0" presId="urn:microsoft.com/office/officeart/2018/2/layout/IconVerticalSolidList"/>
    <dgm:cxn modelId="{BB2FD479-DE00-4740-9CF6-E29AB2F2FE89}" type="presParOf" srcId="{D667AFA2-C1C2-4633-B3B6-5CC0B8A09363}" destId="{B04BBAAE-2A35-4238-BEB8-4DB427633CA7}" srcOrd="2" destOrd="0" presId="urn:microsoft.com/office/officeart/2018/2/layout/IconVerticalSolidList"/>
    <dgm:cxn modelId="{229333DF-EF42-44CD-9F89-742D531084DB}" type="presParOf" srcId="{D667AFA2-C1C2-4633-B3B6-5CC0B8A09363}" destId="{6183247C-FEBA-46D8-A227-20687CF824E2}" srcOrd="3" destOrd="0" presId="urn:microsoft.com/office/officeart/2018/2/layout/IconVerticalSolidList"/>
    <dgm:cxn modelId="{1242B4F8-3370-47C1-949A-5D5BAF348FA4}" type="presParOf" srcId="{14B39AC6-9F69-4FC1-868D-101A6CAF824B}" destId="{50676F71-C13F-48F6-8999-A7442233E2F4}" srcOrd="1" destOrd="0" presId="urn:microsoft.com/office/officeart/2018/2/layout/IconVerticalSolidList"/>
    <dgm:cxn modelId="{ED6419DD-10E9-4D3E-88BF-AD8A9D4519CC}" type="presParOf" srcId="{14B39AC6-9F69-4FC1-868D-101A6CAF824B}" destId="{C25CC628-1B94-4DF7-B920-EA37F3CE69AB}" srcOrd="2" destOrd="0" presId="urn:microsoft.com/office/officeart/2018/2/layout/IconVerticalSolidList"/>
    <dgm:cxn modelId="{AC6D6D8C-D2AD-42B5-8CB7-B5845D5DF5EB}" type="presParOf" srcId="{C25CC628-1B94-4DF7-B920-EA37F3CE69AB}" destId="{48F6EE94-061F-445B-B633-F69527AE1067}" srcOrd="0" destOrd="0" presId="urn:microsoft.com/office/officeart/2018/2/layout/IconVerticalSolidList"/>
    <dgm:cxn modelId="{55E12A67-8255-4A98-89F2-5463E2B8E718}" type="presParOf" srcId="{C25CC628-1B94-4DF7-B920-EA37F3CE69AB}" destId="{F1CE8C3B-BBAC-4F8F-8D4C-7DB83A695BEB}" srcOrd="1" destOrd="0" presId="urn:microsoft.com/office/officeart/2018/2/layout/IconVerticalSolidList"/>
    <dgm:cxn modelId="{044B98CF-E59E-4582-93FE-4EBE7EAC8B46}" type="presParOf" srcId="{C25CC628-1B94-4DF7-B920-EA37F3CE69AB}" destId="{4A53DA95-3FFA-48E5-967D-6C0F001A031A}" srcOrd="2" destOrd="0" presId="urn:microsoft.com/office/officeart/2018/2/layout/IconVerticalSolidList"/>
    <dgm:cxn modelId="{4E8DBB23-F43C-475D-8F16-A877EE447BD2}" type="presParOf" srcId="{C25CC628-1B94-4DF7-B920-EA37F3CE69AB}" destId="{AB88908A-D7E3-4338-994A-E708427BF669}" srcOrd="3" destOrd="0" presId="urn:microsoft.com/office/officeart/2018/2/layout/IconVerticalSolidList"/>
    <dgm:cxn modelId="{6969B38B-72DE-4B8F-BFDE-2870A23A9134}" type="presParOf" srcId="{14B39AC6-9F69-4FC1-868D-101A6CAF824B}" destId="{83D33D46-C07D-4001-8D38-C3F8DE0CE0C5}" srcOrd="3" destOrd="0" presId="urn:microsoft.com/office/officeart/2018/2/layout/IconVerticalSolidList"/>
    <dgm:cxn modelId="{765B462B-9EE2-489F-A179-30BE176911A9}" type="presParOf" srcId="{14B39AC6-9F69-4FC1-868D-101A6CAF824B}" destId="{9D0A266D-79E1-4A74-908C-3726213D4445}" srcOrd="4" destOrd="0" presId="urn:microsoft.com/office/officeart/2018/2/layout/IconVerticalSolidList"/>
    <dgm:cxn modelId="{E964FE74-1906-462C-8FF3-2694B0964D9E}" type="presParOf" srcId="{9D0A266D-79E1-4A74-908C-3726213D4445}" destId="{56CBA23D-A173-494C-AABF-720FA000C8B9}" srcOrd="0" destOrd="0" presId="urn:microsoft.com/office/officeart/2018/2/layout/IconVerticalSolidList"/>
    <dgm:cxn modelId="{FF9D6903-AE1D-4C7F-8724-1226B7E968B5}" type="presParOf" srcId="{9D0A266D-79E1-4A74-908C-3726213D4445}" destId="{3210F201-C64A-40F3-B1E4-31E251E12B63}" srcOrd="1" destOrd="0" presId="urn:microsoft.com/office/officeart/2018/2/layout/IconVerticalSolidList"/>
    <dgm:cxn modelId="{B55672BC-F3FF-4772-89F8-4B048011AD5F}" type="presParOf" srcId="{9D0A266D-79E1-4A74-908C-3726213D4445}" destId="{9B01CC4A-FBA4-4009-B8A4-C1841F83D5C1}" srcOrd="2" destOrd="0" presId="urn:microsoft.com/office/officeart/2018/2/layout/IconVerticalSolidList"/>
    <dgm:cxn modelId="{F8D4B9A4-A053-4B11-B843-582C2443F645}" type="presParOf" srcId="{9D0A266D-79E1-4A74-908C-3726213D4445}" destId="{29A5B414-5909-458A-B8C8-E6B593AE715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3FFAF9-8B90-4480-BF7E-2B0FDFB96DB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B9AD089-966B-4029-9947-0D31A6E35E0F}">
      <dgm:prSet/>
      <dgm:spPr/>
      <dgm:t>
        <a:bodyPr/>
        <a:lstStyle/>
        <a:p>
          <a:pPr>
            <a:lnSpc>
              <a:spcPct val="100000"/>
            </a:lnSpc>
          </a:pPr>
          <a:r>
            <a:rPr lang="en-US" b="0" i="0"/>
            <a:t>To </a:t>
          </a:r>
          <a:r>
            <a:rPr lang="en-US"/>
            <a:t>Optimize our model, </a:t>
          </a:r>
          <a:r>
            <a:rPr lang="en-US" b="0" i="0"/>
            <a:t>we employed Grid Search Cross-Validation or linear regression and fine-tuned the regularization strength. </a:t>
          </a:r>
          <a:endParaRPr lang="en-US"/>
        </a:p>
      </dgm:t>
    </dgm:pt>
    <dgm:pt modelId="{B235671B-FB37-4BF8-9729-8D67BAAB884C}" type="parTrans" cxnId="{945BAABD-5969-479A-AD46-F91FD6FD3B79}">
      <dgm:prSet/>
      <dgm:spPr/>
      <dgm:t>
        <a:bodyPr/>
        <a:lstStyle/>
        <a:p>
          <a:endParaRPr lang="en-US"/>
        </a:p>
      </dgm:t>
    </dgm:pt>
    <dgm:pt modelId="{A5A78E5B-69EA-45B3-A9E3-BBDE13357A06}" type="sibTrans" cxnId="{945BAABD-5969-479A-AD46-F91FD6FD3B79}">
      <dgm:prSet/>
      <dgm:spPr/>
      <dgm:t>
        <a:bodyPr/>
        <a:lstStyle/>
        <a:p>
          <a:endParaRPr lang="en-US"/>
        </a:p>
      </dgm:t>
    </dgm:pt>
    <dgm:pt modelId="{B8B719C5-844F-4604-8C50-8A6B6FA51E4D}">
      <dgm:prSet/>
      <dgm:spPr/>
      <dgm:t>
        <a:bodyPr/>
        <a:lstStyle/>
        <a:p>
          <a:pPr>
            <a:lnSpc>
              <a:spcPct val="100000"/>
            </a:lnSpc>
          </a:pPr>
          <a:r>
            <a:rPr lang="en-US" b="0" i="0"/>
            <a:t>The Gradient Boosting Regressor's complexity was refined by adjusting parameters like the learning rate and tree-specific settings.</a:t>
          </a:r>
          <a:endParaRPr lang="en-US"/>
        </a:p>
      </dgm:t>
    </dgm:pt>
    <dgm:pt modelId="{08D7529F-C2F6-4AB0-8318-ADFA97F79C78}" type="parTrans" cxnId="{78B34D01-EB00-4205-8545-D0824B038747}">
      <dgm:prSet/>
      <dgm:spPr/>
      <dgm:t>
        <a:bodyPr/>
        <a:lstStyle/>
        <a:p>
          <a:endParaRPr lang="en-US"/>
        </a:p>
      </dgm:t>
    </dgm:pt>
    <dgm:pt modelId="{EAACF22E-7674-42AF-8C09-48A1503AB341}" type="sibTrans" cxnId="{78B34D01-EB00-4205-8545-D0824B038747}">
      <dgm:prSet/>
      <dgm:spPr/>
      <dgm:t>
        <a:bodyPr/>
        <a:lstStyle/>
        <a:p>
          <a:endParaRPr lang="en-US"/>
        </a:p>
      </dgm:t>
    </dgm:pt>
    <dgm:pt modelId="{6E109BC3-039C-48C7-9028-1851B8287F79}">
      <dgm:prSet/>
      <dgm:spPr/>
      <dgm:t>
        <a:bodyPr/>
        <a:lstStyle/>
        <a:p>
          <a:pPr>
            <a:lnSpc>
              <a:spcPct val="100000"/>
            </a:lnSpc>
          </a:pPr>
          <a:r>
            <a:rPr lang="en-US" b="0" i="0"/>
            <a:t>This rigorous hyperparameter tuning ensured our models' performance was thoroughly vetted for the best outcomes.</a:t>
          </a:r>
          <a:endParaRPr lang="en-US"/>
        </a:p>
      </dgm:t>
    </dgm:pt>
    <dgm:pt modelId="{D17C9137-B13B-4610-A8A8-1E0115D00A18}" type="parTrans" cxnId="{3D67F345-90C8-43C8-9101-A03647CFCD95}">
      <dgm:prSet/>
      <dgm:spPr/>
      <dgm:t>
        <a:bodyPr/>
        <a:lstStyle/>
        <a:p>
          <a:endParaRPr lang="en-US"/>
        </a:p>
      </dgm:t>
    </dgm:pt>
    <dgm:pt modelId="{D7D02336-7F21-477D-AD98-907AAA81140E}" type="sibTrans" cxnId="{3D67F345-90C8-43C8-9101-A03647CFCD95}">
      <dgm:prSet/>
      <dgm:spPr/>
      <dgm:t>
        <a:bodyPr/>
        <a:lstStyle/>
        <a:p>
          <a:endParaRPr lang="en-US"/>
        </a:p>
      </dgm:t>
    </dgm:pt>
    <dgm:pt modelId="{52098654-65F0-43B0-B173-07D5EBB760CC}" type="pres">
      <dgm:prSet presAssocID="{023FFAF9-8B90-4480-BF7E-2B0FDFB96DB0}" presName="root" presStyleCnt="0">
        <dgm:presLayoutVars>
          <dgm:dir/>
          <dgm:resizeHandles val="exact"/>
        </dgm:presLayoutVars>
      </dgm:prSet>
      <dgm:spPr/>
    </dgm:pt>
    <dgm:pt modelId="{A063F378-0D48-4F12-B85B-7DC735F2FF41}" type="pres">
      <dgm:prSet presAssocID="{4B9AD089-966B-4029-9947-0D31A6E35E0F}" presName="compNode" presStyleCnt="0"/>
      <dgm:spPr/>
    </dgm:pt>
    <dgm:pt modelId="{B7505962-B6EA-40A6-80F6-7E74F02E6DEB}" type="pres">
      <dgm:prSet presAssocID="{4B9AD089-966B-4029-9947-0D31A6E35E0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E5682E25-4C78-461F-9ECD-87A6B6EC8AC6}" type="pres">
      <dgm:prSet presAssocID="{4B9AD089-966B-4029-9947-0D31A6E35E0F}" presName="spaceRect" presStyleCnt="0"/>
      <dgm:spPr/>
    </dgm:pt>
    <dgm:pt modelId="{E88BB7ED-B119-4B16-9EB7-6929D23A0BEC}" type="pres">
      <dgm:prSet presAssocID="{4B9AD089-966B-4029-9947-0D31A6E35E0F}" presName="textRect" presStyleLbl="revTx" presStyleIdx="0" presStyleCnt="3">
        <dgm:presLayoutVars>
          <dgm:chMax val="1"/>
          <dgm:chPref val="1"/>
        </dgm:presLayoutVars>
      </dgm:prSet>
      <dgm:spPr/>
    </dgm:pt>
    <dgm:pt modelId="{6C2E79CF-A9DF-4405-9112-4B53903A6B7F}" type="pres">
      <dgm:prSet presAssocID="{A5A78E5B-69EA-45B3-A9E3-BBDE13357A06}" presName="sibTrans" presStyleCnt="0"/>
      <dgm:spPr/>
    </dgm:pt>
    <dgm:pt modelId="{6CABA480-BCC4-4E2D-A73D-11275EE82F83}" type="pres">
      <dgm:prSet presAssocID="{B8B719C5-844F-4604-8C50-8A6B6FA51E4D}" presName="compNode" presStyleCnt="0"/>
      <dgm:spPr/>
    </dgm:pt>
    <dgm:pt modelId="{36F85120-E589-4B50-8F1A-4A8918FEAF6A}" type="pres">
      <dgm:prSet presAssocID="{B8B719C5-844F-4604-8C50-8A6B6FA51E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9BDD77A6-F911-4ED4-8D43-01554B6D2713}" type="pres">
      <dgm:prSet presAssocID="{B8B719C5-844F-4604-8C50-8A6B6FA51E4D}" presName="spaceRect" presStyleCnt="0"/>
      <dgm:spPr/>
    </dgm:pt>
    <dgm:pt modelId="{A5C8C5A2-C67C-4941-9FCD-47E51A0915E6}" type="pres">
      <dgm:prSet presAssocID="{B8B719C5-844F-4604-8C50-8A6B6FA51E4D}" presName="textRect" presStyleLbl="revTx" presStyleIdx="1" presStyleCnt="3">
        <dgm:presLayoutVars>
          <dgm:chMax val="1"/>
          <dgm:chPref val="1"/>
        </dgm:presLayoutVars>
      </dgm:prSet>
      <dgm:spPr/>
    </dgm:pt>
    <dgm:pt modelId="{9D1D1278-907B-4EB0-AE81-5A2653EBD18E}" type="pres">
      <dgm:prSet presAssocID="{EAACF22E-7674-42AF-8C09-48A1503AB341}" presName="sibTrans" presStyleCnt="0"/>
      <dgm:spPr/>
    </dgm:pt>
    <dgm:pt modelId="{31E8FA08-783D-4D7C-918A-A7903D4B8376}" type="pres">
      <dgm:prSet presAssocID="{6E109BC3-039C-48C7-9028-1851B8287F79}" presName="compNode" presStyleCnt="0"/>
      <dgm:spPr/>
    </dgm:pt>
    <dgm:pt modelId="{998A9C09-1386-4FC4-AEEB-A073DF3208F7}" type="pres">
      <dgm:prSet presAssocID="{6E109BC3-039C-48C7-9028-1851B8287F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eterinarian"/>
        </a:ext>
      </dgm:extLst>
    </dgm:pt>
    <dgm:pt modelId="{72577051-113C-403A-A813-1BD2BF2C9ED7}" type="pres">
      <dgm:prSet presAssocID="{6E109BC3-039C-48C7-9028-1851B8287F79}" presName="spaceRect" presStyleCnt="0"/>
      <dgm:spPr/>
    </dgm:pt>
    <dgm:pt modelId="{96849E71-225B-4E72-85D3-B64E1555F09A}" type="pres">
      <dgm:prSet presAssocID="{6E109BC3-039C-48C7-9028-1851B8287F79}" presName="textRect" presStyleLbl="revTx" presStyleIdx="2" presStyleCnt="3">
        <dgm:presLayoutVars>
          <dgm:chMax val="1"/>
          <dgm:chPref val="1"/>
        </dgm:presLayoutVars>
      </dgm:prSet>
      <dgm:spPr/>
    </dgm:pt>
  </dgm:ptLst>
  <dgm:cxnLst>
    <dgm:cxn modelId="{78B34D01-EB00-4205-8545-D0824B038747}" srcId="{023FFAF9-8B90-4480-BF7E-2B0FDFB96DB0}" destId="{B8B719C5-844F-4604-8C50-8A6B6FA51E4D}" srcOrd="1" destOrd="0" parTransId="{08D7529F-C2F6-4AB0-8318-ADFA97F79C78}" sibTransId="{EAACF22E-7674-42AF-8C09-48A1503AB341}"/>
    <dgm:cxn modelId="{79F4800B-4EF5-457D-AEAC-F98857CA21C4}" type="presOf" srcId="{023FFAF9-8B90-4480-BF7E-2B0FDFB96DB0}" destId="{52098654-65F0-43B0-B173-07D5EBB760CC}" srcOrd="0" destOrd="0" presId="urn:microsoft.com/office/officeart/2018/2/layout/IconLabelList"/>
    <dgm:cxn modelId="{3D67F345-90C8-43C8-9101-A03647CFCD95}" srcId="{023FFAF9-8B90-4480-BF7E-2B0FDFB96DB0}" destId="{6E109BC3-039C-48C7-9028-1851B8287F79}" srcOrd="2" destOrd="0" parTransId="{D17C9137-B13B-4610-A8A8-1E0115D00A18}" sibTransId="{D7D02336-7F21-477D-AD98-907AAA81140E}"/>
    <dgm:cxn modelId="{C206A659-89ED-44A1-9966-3242C1FDC717}" type="presOf" srcId="{6E109BC3-039C-48C7-9028-1851B8287F79}" destId="{96849E71-225B-4E72-85D3-B64E1555F09A}" srcOrd="0" destOrd="0" presId="urn:microsoft.com/office/officeart/2018/2/layout/IconLabelList"/>
    <dgm:cxn modelId="{945BAABD-5969-479A-AD46-F91FD6FD3B79}" srcId="{023FFAF9-8B90-4480-BF7E-2B0FDFB96DB0}" destId="{4B9AD089-966B-4029-9947-0D31A6E35E0F}" srcOrd="0" destOrd="0" parTransId="{B235671B-FB37-4BF8-9729-8D67BAAB884C}" sibTransId="{A5A78E5B-69EA-45B3-A9E3-BBDE13357A06}"/>
    <dgm:cxn modelId="{CAB5DCD1-D59E-460E-9F31-244950E8DF28}" type="presOf" srcId="{4B9AD089-966B-4029-9947-0D31A6E35E0F}" destId="{E88BB7ED-B119-4B16-9EB7-6929D23A0BEC}" srcOrd="0" destOrd="0" presId="urn:microsoft.com/office/officeart/2018/2/layout/IconLabelList"/>
    <dgm:cxn modelId="{FF6560F1-762F-4A4B-B6F2-DEDF9769A0E6}" type="presOf" srcId="{B8B719C5-844F-4604-8C50-8A6B6FA51E4D}" destId="{A5C8C5A2-C67C-4941-9FCD-47E51A0915E6}" srcOrd="0" destOrd="0" presId="urn:microsoft.com/office/officeart/2018/2/layout/IconLabelList"/>
    <dgm:cxn modelId="{16987EF3-601E-4C8F-A5B6-9F509B43A3D4}" type="presParOf" srcId="{52098654-65F0-43B0-B173-07D5EBB760CC}" destId="{A063F378-0D48-4F12-B85B-7DC735F2FF41}" srcOrd="0" destOrd="0" presId="urn:microsoft.com/office/officeart/2018/2/layout/IconLabelList"/>
    <dgm:cxn modelId="{980BCC46-DFF7-4E58-97EB-1A8AF73A7658}" type="presParOf" srcId="{A063F378-0D48-4F12-B85B-7DC735F2FF41}" destId="{B7505962-B6EA-40A6-80F6-7E74F02E6DEB}" srcOrd="0" destOrd="0" presId="urn:microsoft.com/office/officeart/2018/2/layout/IconLabelList"/>
    <dgm:cxn modelId="{B6B3D64F-F80B-4535-A547-2BDA1C5CFD49}" type="presParOf" srcId="{A063F378-0D48-4F12-B85B-7DC735F2FF41}" destId="{E5682E25-4C78-461F-9ECD-87A6B6EC8AC6}" srcOrd="1" destOrd="0" presId="urn:microsoft.com/office/officeart/2018/2/layout/IconLabelList"/>
    <dgm:cxn modelId="{8650EDFC-4F99-47D6-8997-DDD5B73F059D}" type="presParOf" srcId="{A063F378-0D48-4F12-B85B-7DC735F2FF41}" destId="{E88BB7ED-B119-4B16-9EB7-6929D23A0BEC}" srcOrd="2" destOrd="0" presId="urn:microsoft.com/office/officeart/2018/2/layout/IconLabelList"/>
    <dgm:cxn modelId="{CFDC0F60-2F48-4F09-B74F-A839C668994A}" type="presParOf" srcId="{52098654-65F0-43B0-B173-07D5EBB760CC}" destId="{6C2E79CF-A9DF-4405-9112-4B53903A6B7F}" srcOrd="1" destOrd="0" presId="urn:microsoft.com/office/officeart/2018/2/layout/IconLabelList"/>
    <dgm:cxn modelId="{6B2F6087-683A-4115-B896-D2A45CF9C0FF}" type="presParOf" srcId="{52098654-65F0-43B0-B173-07D5EBB760CC}" destId="{6CABA480-BCC4-4E2D-A73D-11275EE82F83}" srcOrd="2" destOrd="0" presId="urn:microsoft.com/office/officeart/2018/2/layout/IconLabelList"/>
    <dgm:cxn modelId="{46C3EC75-27AB-40B5-927D-AF2717BC625C}" type="presParOf" srcId="{6CABA480-BCC4-4E2D-A73D-11275EE82F83}" destId="{36F85120-E589-4B50-8F1A-4A8918FEAF6A}" srcOrd="0" destOrd="0" presId="urn:microsoft.com/office/officeart/2018/2/layout/IconLabelList"/>
    <dgm:cxn modelId="{C5634366-FDCD-47AA-8F2F-D885C6F10DFC}" type="presParOf" srcId="{6CABA480-BCC4-4E2D-A73D-11275EE82F83}" destId="{9BDD77A6-F911-4ED4-8D43-01554B6D2713}" srcOrd="1" destOrd="0" presId="urn:microsoft.com/office/officeart/2018/2/layout/IconLabelList"/>
    <dgm:cxn modelId="{A5697FEF-004B-4A1E-A947-B9DC42490CE7}" type="presParOf" srcId="{6CABA480-BCC4-4E2D-A73D-11275EE82F83}" destId="{A5C8C5A2-C67C-4941-9FCD-47E51A0915E6}" srcOrd="2" destOrd="0" presId="urn:microsoft.com/office/officeart/2018/2/layout/IconLabelList"/>
    <dgm:cxn modelId="{CD7936C1-4327-4556-8DF9-852D4B30FBE1}" type="presParOf" srcId="{52098654-65F0-43B0-B173-07D5EBB760CC}" destId="{9D1D1278-907B-4EB0-AE81-5A2653EBD18E}" srcOrd="3" destOrd="0" presId="urn:microsoft.com/office/officeart/2018/2/layout/IconLabelList"/>
    <dgm:cxn modelId="{EBCAC7F5-73A3-4748-B975-9F0C11E3871A}" type="presParOf" srcId="{52098654-65F0-43B0-B173-07D5EBB760CC}" destId="{31E8FA08-783D-4D7C-918A-A7903D4B8376}" srcOrd="4" destOrd="0" presId="urn:microsoft.com/office/officeart/2018/2/layout/IconLabelList"/>
    <dgm:cxn modelId="{A2346FE7-0C63-414E-A0FA-6993A61E33FE}" type="presParOf" srcId="{31E8FA08-783D-4D7C-918A-A7903D4B8376}" destId="{998A9C09-1386-4FC4-AEEB-A073DF3208F7}" srcOrd="0" destOrd="0" presId="urn:microsoft.com/office/officeart/2018/2/layout/IconLabelList"/>
    <dgm:cxn modelId="{12E92D51-A476-408C-80AB-52D8E8FE2A2C}" type="presParOf" srcId="{31E8FA08-783D-4D7C-918A-A7903D4B8376}" destId="{72577051-113C-403A-A813-1BD2BF2C9ED7}" srcOrd="1" destOrd="0" presId="urn:microsoft.com/office/officeart/2018/2/layout/IconLabelList"/>
    <dgm:cxn modelId="{FDD3111B-02D0-4A68-9761-8A382DDE3EC0}" type="presParOf" srcId="{31E8FA08-783D-4D7C-918A-A7903D4B8376}" destId="{96849E71-225B-4E72-85D3-B64E1555F09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8853A-CA7A-455C-B646-4C9CDE4256E9}">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B3816-F1A6-4E8F-9EC2-BE750A016B62}">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2E730C-7CFE-408E-9978-7CEA76307D9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0" i="0" kern="1200"/>
            <a:t>In the dynamic real estate market, the ability to predict house prices accurately has become more significant.</a:t>
          </a:r>
          <a:endParaRPr lang="en-US" sz="2100" kern="1200"/>
        </a:p>
      </dsp:txBody>
      <dsp:txXfrm>
        <a:off x="1435590" y="531"/>
        <a:ext cx="9080009" cy="1242935"/>
      </dsp:txXfrm>
    </dsp:sp>
    <dsp:sp modelId="{387F8136-72E8-4BB8-8861-4A2A9AA9881F}">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86039-FF67-441F-B319-43908751B74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967C9D-A7F4-4AA0-BA56-A1600E4A99B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0" i="0" kern="1200"/>
            <a:t>These predictions empower homeowners, buyers, and real estate professionals by offering insights into property values, which support informed decision-making. </a:t>
          </a:r>
          <a:endParaRPr lang="en-US" sz="2100" kern="1200"/>
        </a:p>
      </dsp:txBody>
      <dsp:txXfrm>
        <a:off x="1435590" y="1554201"/>
        <a:ext cx="9080009" cy="1242935"/>
      </dsp:txXfrm>
    </dsp:sp>
    <dsp:sp modelId="{2F006AC8-CFDE-4B5C-9791-283BF26652D9}">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D8EF09-1CBC-47B5-977F-D13C95B2010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AFB24F-99CB-48FF-BFBE-E1343EA479B7}">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1" kern="1200" dirty="0"/>
            <a:t>Solution/Objective of this project: </a:t>
          </a:r>
          <a:r>
            <a:rPr lang="en-US" sz="2100" b="0" i="0" kern="1200" dirty="0"/>
            <a:t>To develop a predictive model capable of estimating house prices using various relevant features.</a:t>
          </a:r>
          <a:endParaRPr lang="en-US" sz="2100" kern="1200" dirty="0"/>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733E7-4B43-4CEF-B0C9-5C09BDEFC99F}">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A24B37-503A-40BC-BC60-612CF5297C9C}">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F2D491-9283-4C72-A952-22D1E4983D5B}">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dirty="0"/>
            <a:t>Price Distribution Insight: The histogram shows that most house prices are clustered within a specific range, highlighting potential outliers or extreme values.</a:t>
          </a:r>
          <a:endParaRPr lang="en-US" sz="1600" kern="1200" dirty="0"/>
        </a:p>
      </dsp:txBody>
      <dsp:txXfrm>
        <a:off x="1834517" y="469890"/>
        <a:ext cx="3148942" cy="1335915"/>
      </dsp:txXfrm>
    </dsp:sp>
    <dsp:sp modelId="{EDC7A9B9-67D2-4E27-BCB7-2D5B19699AD0}">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3F443C-79B3-48F0-82EA-CF856BFDD6AE}">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D47D8-8B02-4EE8-B80D-ED591310586C}">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dirty="0"/>
            <a:t>Quality Impact: The box plot reveals that higher overall quality ratings correlate with higher home prices and that homes with central air conditioning tend to have higher prices at similar quality levels.</a:t>
          </a:r>
          <a:endParaRPr lang="en-US" sz="1600" kern="1200" dirty="0"/>
        </a:p>
      </dsp:txBody>
      <dsp:txXfrm>
        <a:off x="7154322" y="469890"/>
        <a:ext cx="3148942" cy="1335915"/>
      </dsp:txXfrm>
    </dsp:sp>
    <dsp:sp modelId="{1AAD41F1-6BFE-4EE1-AE27-0FE437D85F2A}">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0BF750-C18D-4572-99A1-30CC88827D3B}">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9B952-11A0-4952-B6D5-8BE67F79B616}">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dirty="0"/>
            <a:t>Area vs. Price Relationship: The scatter plot can indicate whether larger homes (in terms of living area) tend to fetch higher prices and how central air conditioning might impact this.</a:t>
          </a:r>
          <a:endParaRPr lang="en-US" sz="1600" kern="1200" dirty="0"/>
        </a:p>
      </dsp:txBody>
      <dsp:txXfrm>
        <a:off x="1834517" y="2545532"/>
        <a:ext cx="3148942" cy="1335915"/>
      </dsp:txXfrm>
    </dsp:sp>
    <dsp:sp modelId="{523F67C1-5740-43F8-9328-61766B8A7397}">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B0515-D411-4EF6-9BC4-53D4A0FB4796}">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76C800-9A29-484D-B9DA-5B08627DA828}">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dirty="0">
              <a:solidFill>
                <a:prstClr val="black">
                  <a:hueOff val="0"/>
                  <a:satOff val="0"/>
                  <a:lumOff val="0"/>
                  <a:alphaOff val="0"/>
                </a:prstClr>
              </a:solidFill>
              <a:latin typeface="Aptos" panose="02110004020202020204"/>
              <a:ea typeface="+mn-ea"/>
              <a:cs typeface="+mn-cs"/>
            </a:rPr>
            <a:t>Correlation Strengths: The heatmap will identify which features have the strongest correlations with Sale Price, which can guide feature selection and engineering.</a:t>
          </a:r>
          <a:endParaRPr lang="en-US" sz="1600" kern="1200" dirty="0">
            <a:solidFill>
              <a:prstClr val="black">
                <a:hueOff val="0"/>
                <a:satOff val="0"/>
                <a:lumOff val="0"/>
                <a:alphaOff val="0"/>
              </a:prstClr>
            </a:solidFill>
            <a:latin typeface="Aptos" panose="02110004020202020204"/>
            <a:ea typeface="+mn-ea"/>
            <a:cs typeface="+mn-cs"/>
          </a:endParaRP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3EC22-22B6-4784-A43C-DF59844CBA83}">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30EEF6-7459-41DF-BD40-051A8F201F32}">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83247C-FEBA-46D8-A227-20687CF824E2}">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a:t>Segregating Features and Labels For Model Training</a:t>
          </a:r>
          <a:endParaRPr lang="en-US" sz="2500" kern="1200"/>
        </a:p>
      </dsp:txBody>
      <dsp:txXfrm>
        <a:off x="1435590" y="531"/>
        <a:ext cx="9080009" cy="1242935"/>
      </dsp:txXfrm>
    </dsp:sp>
    <dsp:sp modelId="{48F6EE94-061F-445B-B633-F69527AE1067}">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E8C3B-BBAC-4F8F-8D4C-7DB83A695BE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8908A-D7E3-4338-994A-E708427BF669}">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a:t>Splitting Data For Model Training &amp; Testing.</a:t>
          </a:r>
          <a:endParaRPr lang="en-US" sz="2500" kern="1200"/>
        </a:p>
      </dsp:txBody>
      <dsp:txXfrm>
        <a:off x="1435590" y="1554201"/>
        <a:ext cx="9080009" cy="1242935"/>
      </dsp:txXfrm>
    </dsp:sp>
    <dsp:sp modelId="{56CBA23D-A173-494C-AABF-720FA000C8B9}">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0F201-C64A-40F3-B1E4-31E251E12B6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A5B414-5909-458A-B8C8-E6B593AE715F}">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a:t>Train Model using Different Regression Algorithms.</a:t>
          </a:r>
          <a:endParaRPr lang="en-US" sz="2500" kern="1200"/>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05962-B6EA-40A6-80F6-7E74F02E6DEB}">
      <dsp:nvSpPr>
        <dsp:cNvPr id="0" name=""/>
        <dsp:cNvSpPr/>
      </dsp:nvSpPr>
      <dsp:spPr>
        <a:xfrm>
          <a:off x="1159875" y="1227828"/>
          <a:ext cx="1504968" cy="15049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BB7ED-B119-4B16-9EB7-6929D23A0BEC}">
      <dsp:nvSpPr>
        <dsp:cNvPr id="0" name=""/>
        <dsp:cNvSpPr/>
      </dsp:nvSpPr>
      <dsp:spPr>
        <a:xfrm>
          <a:off x="240171" y="3125484"/>
          <a:ext cx="33443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a:t>To </a:t>
          </a:r>
          <a:r>
            <a:rPr lang="en-US" sz="1300" kern="1200"/>
            <a:t>Optimize our model, </a:t>
          </a:r>
          <a:r>
            <a:rPr lang="en-US" sz="1300" b="0" i="0" kern="1200"/>
            <a:t>we employed Grid Search Cross-Validation or linear regression and fine-tuned the regularization strength. </a:t>
          </a:r>
          <a:endParaRPr lang="en-US" sz="1300" kern="1200"/>
        </a:p>
      </dsp:txBody>
      <dsp:txXfrm>
        <a:off x="240171" y="3125484"/>
        <a:ext cx="3344374" cy="720000"/>
      </dsp:txXfrm>
    </dsp:sp>
    <dsp:sp modelId="{36F85120-E589-4B50-8F1A-4A8918FEAF6A}">
      <dsp:nvSpPr>
        <dsp:cNvPr id="0" name=""/>
        <dsp:cNvSpPr/>
      </dsp:nvSpPr>
      <dsp:spPr>
        <a:xfrm>
          <a:off x="5089515" y="1227828"/>
          <a:ext cx="1504968" cy="15049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8C5A2-C67C-4941-9FCD-47E51A0915E6}">
      <dsp:nvSpPr>
        <dsp:cNvPr id="0" name=""/>
        <dsp:cNvSpPr/>
      </dsp:nvSpPr>
      <dsp:spPr>
        <a:xfrm>
          <a:off x="4169812" y="3125484"/>
          <a:ext cx="33443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a:t>The Gradient Boosting Regressor's complexity was refined by adjusting parameters like the learning rate and tree-specific settings.</a:t>
          </a:r>
          <a:endParaRPr lang="en-US" sz="1300" kern="1200"/>
        </a:p>
      </dsp:txBody>
      <dsp:txXfrm>
        <a:off x="4169812" y="3125484"/>
        <a:ext cx="3344374" cy="720000"/>
      </dsp:txXfrm>
    </dsp:sp>
    <dsp:sp modelId="{998A9C09-1386-4FC4-AEEB-A073DF3208F7}">
      <dsp:nvSpPr>
        <dsp:cNvPr id="0" name=""/>
        <dsp:cNvSpPr/>
      </dsp:nvSpPr>
      <dsp:spPr>
        <a:xfrm>
          <a:off x="9019156" y="1227828"/>
          <a:ext cx="1504968" cy="15049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849E71-225B-4E72-85D3-B64E1555F09A}">
      <dsp:nvSpPr>
        <dsp:cNvPr id="0" name=""/>
        <dsp:cNvSpPr/>
      </dsp:nvSpPr>
      <dsp:spPr>
        <a:xfrm>
          <a:off x="8099453" y="3125484"/>
          <a:ext cx="33443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i="0" kern="1200"/>
            <a:t>This rigorous hyperparameter tuning ensured our models' performance was thoroughly vetted for the best outcomes.</a:t>
          </a:r>
          <a:endParaRPr lang="en-US" sz="1300" kern="1200"/>
        </a:p>
      </dsp:txBody>
      <dsp:txXfrm>
        <a:off x="8099453" y="3125484"/>
        <a:ext cx="3344374"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AF489-2749-41CB-AECC-72110D70B2DF}" type="datetimeFigureOut">
              <a:rPr lang="en-US" smtClean="0"/>
              <a:t>12/31/2025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8E98A-9802-4267-A19F-7A828A81B195}" type="slidenum">
              <a:rPr lang="en-US" smtClean="0"/>
              <a:t>‹#›</a:t>
            </a:fld>
            <a:endParaRPr lang="en-US"/>
          </a:p>
        </p:txBody>
      </p:sp>
    </p:spTree>
    <p:extLst>
      <p:ext uri="{BB962C8B-B14F-4D97-AF65-F5344CB8AC3E}">
        <p14:creationId xmlns:p14="http://schemas.microsoft.com/office/powerpoint/2010/main" val="292223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8E98A-9802-4267-A19F-7A828A81B195}" type="slidenum">
              <a:rPr lang="en-US" smtClean="0"/>
              <a:t>9</a:t>
            </a:fld>
            <a:endParaRPr lang="en-US"/>
          </a:p>
        </p:txBody>
      </p:sp>
    </p:spTree>
    <p:extLst>
      <p:ext uri="{BB962C8B-B14F-4D97-AF65-F5344CB8AC3E}">
        <p14:creationId xmlns:p14="http://schemas.microsoft.com/office/powerpoint/2010/main" val="369324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58E98A-9802-4267-A19F-7A828A81B195}" type="slidenum">
              <a:rPr lang="en-US" smtClean="0"/>
              <a:t>13</a:t>
            </a:fld>
            <a:endParaRPr lang="en-US"/>
          </a:p>
        </p:txBody>
      </p:sp>
    </p:spTree>
    <p:extLst>
      <p:ext uri="{BB962C8B-B14F-4D97-AF65-F5344CB8AC3E}">
        <p14:creationId xmlns:p14="http://schemas.microsoft.com/office/powerpoint/2010/main" val="3060561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8493-8BBF-C989-BBA3-082C4B477C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50A300-31CB-B508-B65D-A130AEE52F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036A73-0A40-67BF-71F7-D2AA9E16E90F}"/>
              </a:ext>
            </a:extLst>
          </p:cNvPr>
          <p:cNvSpPr>
            <a:spLocks noGrp="1"/>
          </p:cNvSpPr>
          <p:nvPr>
            <p:ph type="dt" sz="half" idx="10"/>
          </p:nvPr>
        </p:nvSpPr>
        <p:spPr/>
        <p:txBody>
          <a:bodyPr/>
          <a:lstStyle/>
          <a:p>
            <a:fld id="{8D92B66B-7A1D-4789-BB26-20CB272E5BFF}" type="datetimeFigureOut">
              <a:rPr lang="en-US" smtClean="0"/>
              <a:t>12/31/2025</a:t>
            </a:fld>
            <a:endParaRPr lang="en-US"/>
          </a:p>
        </p:txBody>
      </p:sp>
      <p:sp>
        <p:nvSpPr>
          <p:cNvPr id="5" name="Footer Placeholder 4">
            <a:extLst>
              <a:ext uri="{FF2B5EF4-FFF2-40B4-BE49-F238E27FC236}">
                <a16:creationId xmlns:a16="http://schemas.microsoft.com/office/drawing/2014/main" id="{C527EBBF-C270-033D-7261-BCA702693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882F4-E8A4-573E-C0A0-978B3BCF8EED}"/>
              </a:ext>
            </a:extLst>
          </p:cNvPr>
          <p:cNvSpPr>
            <a:spLocks noGrp="1"/>
          </p:cNvSpPr>
          <p:nvPr>
            <p:ph type="sldNum" sz="quarter" idx="12"/>
          </p:nvPr>
        </p:nvSpPr>
        <p:spPr/>
        <p:txBody>
          <a:bodyPr/>
          <a:lstStyle/>
          <a:p>
            <a:fld id="{4B0E36B4-3306-470D-947F-47608B60490E}" type="slidenum">
              <a:rPr lang="en-US" smtClean="0"/>
              <a:t>‹#›</a:t>
            </a:fld>
            <a:endParaRPr lang="en-US"/>
          </a:p>
        </p:txBody>
      </p:sp>
    </p:spTree>
    <p:extLst>
      <p:ext uri="{BB962C8B-B14F-4D97-AF65-F5344CB8AC3E}">
        <p14:creationId xmlns:p14="http://schemas.microsoft.com/office/powerpoint/2010/main" val="588266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BA9E-E4F6-E792-AAFE-BA8FADD471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23415A-AF22-5710-CAF8-8E09375FB1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F8314-D576-0EDC-CBC3-CF37C117BA9D}"/>
              </a:ext>
            </a:extLst>
          </p:cNvPr>
          <p:cNvSpPr>
            <a:spLocks noGrp="1"/>
          </p:cNvSpPr>
          <p:nvPr>
            <p:ph type="dt" sz="half" idx="10"/>
          </p:nvPr>
        </p:nvSpPr>
        <p:spPr/>
        <p:txBody>
          <a:bodyPr/>
          <a:lstStyle/>
          <a:p>
            <a:fld id="{8D92B66B-7A1D-4789-BB26-20CB272E5BFF}" type="datetimeFigureOut">
              <a:rPr lang="en-US" smtClean="0"/>
              <a:t>12/31/2025</a:t>
            </a:fld>
            <a:endParaRPr lang="en-US"/>
          </a:p>
        </p:txBody>
      </p:sp>
      <p:sp>
        <p:nvSpPr>
          <p:cNvPr id="5" name="Footer Placeholder 4">
            <a:extLst>
              <a:ext uri="{FF2B5EF4-FFF2-40B4-BE49-F238E27FC236}">
                <a16:creationId xmlns:a16="http://schemas.microsoft.com/office/drawing/2014/main" id="{3988E92D-3149-E863-A926-7D3362B81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EBD26D-FBD8-6A46-4A2D-6EFED73C3B5F}"/>
              </a:ext>
            </a:extLst>
          </p:cNvPr>
          <p:cNvSpPr>
            <a:spLocks noGrp="1"/>
          </p:cNvSpPr>
          <p:nvPr>
            <p:ph type="sldNum" sz="quarter" idx="12"/>
          </p:nvPr>
        </p:nvSpPr>
        <p:spPr/>
        <p:txBody>
          <a:bodyPr/>
          <a:lstStyle/>
          <a:p>
            <a:fld id="{4B0E36B4-3306-470D-947F-47608B60490E}" type="slidenum">
              <a:rPr lang="en-US" smtClean="0"/>
              <a:t>‹#›</a:t>
            </a:fld>
            <a:endParaRPr lang="en-US"/>
          </a:p>
        </p:txBody>
      </p:sp>
    </p:spTree>
    <p:extLst>
      <p:ext uri="{BB962C8B-B14F-4D97-AF65-F5344CB8AC3E}">
        <p14:creationId xmlns:p14="http://schemas.microsoft.com/office/powerpoint/2010/main" val="1997925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69FD0-7987-F823-6FC6-9B6273C547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3C4EA4-BBA4-3D37-3542-765E26A40D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B62E9-FFC2-31A2-EA2D-38AACFEACBA3}"/>
              </a:ext>
            </a:extLst>
          </p:cNvPr>
          <p:cNvSpPr>
            <a:spLocks noGrp="1"/>
          </p:cNvSpPr>
          <p:nvPr>
            <p:ph type="dt" sz="half" idx="10"/>
          </p:nvPr>
        </p:nvSpPr>
        <p:spPr/>
        <p:txBody>
          <a:bodyPr/>
          <a:lstStyle/>
          <a:p>
            <a:fld id="{8D92B66B-7A1D-4789-BB26-20CB272E5BFF}" type="datetimeFigureOut">
              <a:rPr lang="en-US" smtClean="0"/>
              <a:t>12/31/2025</a:t>
            </a:fld>
            <a:endParaRPr lang="en-US"/>
          </a:p>
        </p:txBody>
      </p:sp>
      <p:sp>
        <p:nvSpPr>
          <p:cNvPr id="5" name="Footer Placeholder 4">
            <a:extLst>
              <a:ext uri="{FF2B5EF4-FFF2-40B4-BE49-F238E27FC236}">
                <a16:creationId xmlns:a16="http://schemas.microsoft.com/office/drawing/2014/main" id="{BC196D2F-76DF-57A5-AC3F-E813263FF5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4928B-437A-083A-B917-577C59479402}"/>
              </a:ext>
            </a:extLst>
          </p:cNvPr>
          <p:cNvSpPr>
            <a:spLocks noGrp="1"/>
          </p:cNvSpPr>
          <p:nvPr>
            <p:ph type="sldNum" sz="quarter" idx="12"/>
          </p:nvPr>
        </p:nvSpPr>
        <p:spPr/>
        <p:txBody>
          <a:bodyPr/>
          <a:lstStyle/>
          <a:p>
            <a:fld id="{4B0E36B4-3306-470D-947F-47608B60490E}" type="slidenum">
              <a:rPr lang="en-US" smtClean="0"/>
              <a:t>‹#›</a:t>
            </a:fld>
            <a:endParaRPr lang="en-US"/>
          </a:p>
        </p:txBody>
      </p:sp>
    </p:spTree>
    <p:extLst>
      <p:ext uri="{BB962C8B-B14F-4D97-AF65-F5344CB8AC3E}">
        <p14:creationId xmlns:p14="http://schemas.microsoft.com/office/powerpoint/2010/main" val="107857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5D64-D282-C3F2-99F4-F4CC854D11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7535E-489E-4E08-766B-4160659659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05B0D-2572-1BCF-87A1-ABCB44E3D775}"/>
              </a:ext>
            </a:extLst>
          </p:cNvPr>
          <p:cNvSpPr>
            <a:spLocks noGrp="1"/>
          </p:cNvSpPr>
          <p:nvPr>
            <p:ph type="dt" sz="half" idx="10"/>
          </p:nvPr>
        </p:nvSpPr>
        <p:spPr/>
        <p:txBody>
          <a:bodyPr/>
          <a:lstStyle/>
          <a:p>
            <a:fld id="{8D92B66B-7A1D-4789-BB26-20CB272E5BFF}" type="datetimeFigureOut">
              <a:rPr lang="en-US" smtClean="0"/>
              <a:t>12/31/2025</a:t>
            </a:fld>
            <a:endParaRPr lang="en-US"/>
          </a:p>
        </p:txBody>
      </p:sp>
      <p:sp>
        <p:nvSpPr>
          <p:cNvPr id="5" name="Footer Placeholder 4">
            <a:extLst>
              <a:ext uri="{FF2B5EF4-FFF2-40B4-BE49-F238E27FC236}">
                <a16:creationId xmlns:a16="http://schemas.microsoft.com/office/drawing/2014/main" id="{5CB1B263-1427-1C2F-7168-9A70C0245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DA711-9F5D-0A21-21F6-3806C2E34C87}"/>
              </a:ext>
            </a:extLst>
          </p:cNvPr>
          <p:cNvSpPr>
            <a:spLocks noGrp="1"/>
          </p:cNvSpPr>
          <p:nvPr>
            <p:ph type="sldNum" sz="quarter" idx="12"/>
          </p:nvPr>
        </p:nvSpPr>
        <p:spPr/>
        <p:txBody>
          <a:bodyPr/>
          <a:lstStyle/>
          <a:p>
            <a:fld id="{4B0E36B4-3306-470D-947F-47608B60490E}" type="slidenum">
              <a:rPr lang="en-US" smtClean="0"/>
              <a:t>‹#›</a:t>
            </a:fld>
            <a:endParaRPr lang="en-US"/>
          </a:p>
        </p:txBody>
      </p:sp>
    </p:spTree>
    <p:extLst>
      <p:ext uri="{BB962C8B-B14F-4D97-AF65-F5344CB8AC3E}">
        <p14:creationId xmlns:p14="http://schemas.microsoft.com/office/powerpoint/2010/main" val="169109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E929-53F2-EA74-D013-6352F08C7A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702D52-3BB1-DF3C-622A-E69BF4FB33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9EAC6F-1757-820C-8FEC-00D04FF92846}"/>
              </a:ext>
            </a:extLst>
          </p:cNvPr>
          <p:cNvSpPr>
            <a:spLocks noGrp="1"/>
          </p:cNvSpPr>
          <p:nvPr>
            <p:ph type="dt" sz="half" idx="10"/>
          </p:nvPr>
        </p:nvSpPr>
        <p:spPr/>
        <p:txBody>
          <a:bodyPr/>
          <a:lstStyle/>
          <a:p>
            <a:fld id="{8D92B66B-7A1D-4789-BB26-20CB272E5BFF}" type="datetimeFigureOut">
              <a:rPr lang="en-US" smtClean="0"/>
              <a:t>12/31/2025</a:t>
            </a:fld>
            <a:endParaRPr lang="en-US"/>
          </a:p>
        </p:txBody>
      </p:sp>
      <p:sp>
        <p:nvSpPr>
          <p:cNvPr id="5" name="Footer Placeholder 4">
            <a:extLst>
              <a:ext uri="{FF2B5EF4-FFF2-40B4-BE49-F238E27FC236}">
                <a16:creationId xmlns:a16="http://schemas.microsoft.com/office/drawing/2014/main" id="{A9329309-34D2-3975-2D04-48953B6C6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56D5D-A548-E51F-3736-C651D22586B2}"/>
              </a:ext>
            </a:extLst>
          </p:cNvPr>
          <p:cNvSpPr>
            <a:spLocks noGrp="1"/>
          </p:cNvSpPr>
          <p:nvPr>
            <p:ph type="sldNum" sz="quarter" idx="12"/>
          </p:nvPr>
        </p:nvSpPr>
        <p:spPr/>
        <p:txBody>
          <a:bodyPr/>
          <a:lstStyle/>
          <a:p>
            <a:fld id="{4B0E36B4-3306-470D-947F-47608B60490E}" type="slidenum">
              <a:rPr lang="en-US" smtClean="0"/>
              <a:t>‹#›</a:t>
            </a:fld>
            <a:endParaRPr lang="en-US"/>
          </a:p>
        </p:txBody>
      </p:sp>
    </p:spTree>
    <p:extLst>
      <p:ext uri="{BB962C8B-B14F-4D97-AF65-F5344CB8AC3E}">
        <p14:creationId xmlns:p14="http://schemas.microsoft.com/office/powerpoint/2010/main" val="271496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D04F4-E6AA-FC97-F04F-6C7ECCFBA5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21BAE-637C-2E73-57B4-25467331A4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441C52-22A7-400C-50F7-4CBD340586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5D626C-C7E5-45B3-CE05-79A1D3D92BE7}"/>
              </a:ext>
            </a:extLst>
          </p:cNvPr>
          <p:cNvSpPr>
            <a:spLocks noGrp="1"/>
          </p:cNvSpPr>
          <p:nvPr>
            <p:ph type="dt" sz="half" idx="10"/>
          </p:nvPr>
        </p:nvSpPr>
        <p:spPr/>
        <p:txBody>
          <a:bodyPr/>
          <a:lstStyle/>
          <a:p>
            <a:fld id="{8D92B66B-7A1D-4789-BB26-20CB272E5BFF}" type="datetimeFigureOut">
              <a:rPr lang="en-US" smtClean="0"/>
              <a:t>12/31/2025</a:t>
            </a:fld>
            <a:endParaRPr lang="en-US"/>
          </a:p>
        </p:txBody>
      </p:sp>
      <p:sp>
        <p:nvSpPr>
          <p:cNvPr id="6" name="Footer Placeholder 5">
            <a:extLst>
              <a:ext uri="{FF2B5EF4-FFF2-40B4-BE49-F238E27FC236}">
                <a16:creationId xmlns:a16="http://schemas.microsoft.com/office/drawing/2014/main" id="{BE389CF3-AB9D-6905-046B-999A52E0B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18918-278B-D567-EDDB-0C1322E38F27}"/>
              </a:ext>
            </a:extLst>
          </p:cNvPr>
          <p:cNvSpPr>
            <a:spLocks noGrp="1"/>
          </p:cNvSpPr>
          <p:nvPr>
            <p:ph type="sldNum" sz="quarter" idx="12"/>
          </p:nvPr>
        </p:nvSpPr>
        <p:spPr/>
        <p:txBody>
          <a:bodyPr/>
          <a:lstStyle/>
          <a:p>
            <a:fld id="{4B0E36B4-3306-470D-947F-47608B60490E}" type="slidenum">
              <a:rPr lang="en-US" smtClean="0"/>
              <a:t>‹#›</a:t>
            </a:fld>
            <a:endParaRPr lang="en-US"/>
          </a:p>
        </p:txBody>
      </p:sp>
    </p:spTree>
    <p:extLst>
      <p:ext uri="{BB962C8B-B14F-4D97-AF65-F5344CB8AC3E}">
        <p14:creationId xmlns:p14="http://schemas.microsoft.com/office/powerpoint/2010/main" val="528552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74A7E-B0E5-2DF8-72FB-AB03A2657F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F3FC4D-D2BD-4FC1-A047-FBBD4643CA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E4C85D-CD18-489A-B2E3-5A96D267A2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5A00F3-72C9-8375-3CF9-5F16954425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03EC45-26D7-AB72-08A6-713A1774C4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638AF5-2B29-BAAE-B044-3CE7DE1AA4F5}"/>
              </a:ext>
            </a:extLst>
          </p:cNvPr>
          <p:cNvSpPr>
            <a:spLocks noGrp="1"/>
          </p:cNvSpPr>
          <p:nvPr>
            <p:ph type="dt" sz="half" idx="10"/>
          </p:nvPr>
        </p:nvSpPr>
        <p:spPr/>
        <p:txBody>
          <a:bodyPr/>
          <a:lstStyle/>
          <a:p>
            <a:fld id="{8D92B66B-7A1D-4789-BB26-20CB272E5BFF}" type="datetimeFigureOut">
              <a:rPr lang="en-US" smtClean="0"/>
              <a:t>12/31/2025</a:t>
            </a:fld>
            <a:endParaRPr lang="en-US"/>
          </a:p>
        </p:txBody>
      </p:sp>
      <p:sp>
        <p:nvSpPr>
          <p:cNvPr id="8" name="Footer Placeholder 7">
            <a:extLst>
              <a:ext uri="{FF2B5EF4-FFF2-40B4-BE49-F238E27FC236}">
                <a16:creationId xmlns:a16="http://schemas.microsoft.com/office/drawing/2014/main" id="{1F8E8E80-221A-C5C5-124C-35E06A7F7E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0F3731-D826-A75D-FD45-C52E81868E18}"/>
              </a:ext>
            </a:extLst>
          </p:cNvPr>
          <p:cNvSpPr>
            <a:spLocks noGrp="1"/>
          </p:cNvSpPr>
          <p:nvPr>
            <p:ph type="sldNum" sz="quarter" idx="12"/>
          </p:nvPr>
        </p:nvSpPr>
        <p:spPr/>
        <p:txBody>
          <a:bodyPr/>
          <a:lstStyle/>
          <a:p>
            <a:fld id="{4B0E36B4-3306-470D-947F-47608B60490E}" type="slidenum">
              <a:rPr lang="en-US" smtClean="0"/>
              <a:t>‹#›</a:t>
            </a:fld>
            <a:endParaRPr lang="en-US"/>
          </a:p>
        </p:txBody>
      </p:sp>
    </p:spTree>
    <p:extLst>
      <p:ext uri="{BB962C8B-B14F-4D97-AF65-F5344CB8AC3E}">
        <p14:creationId xmlns:p14="http://schemas.microsoft.com/office/powerpoint/2010/main" val="3829207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66315-6A85-6D59-E470-66A0994972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2025BD-177B-0E11-0294-ABB64EEC707B}"/>
              </a:ext>
            </a:extLst>
          </p:cNvPr>
          <p:cNvSpPr>
            <a:spLocks noGrp="1"/>
          </p:cNvSpPr>
          <p:nvPr>
            <p:ph type="dt" sz="half" idx="10"/>
          </p:nvPr>
        </p:nvSpPr>
        <p:spPr/>
        <p:txBody>
          <a:bodyPr/>
          <a:lstStyle/>
          <a:p>
            <a:fld id="{8D92B66B-7A1D-4789-BB26-20CB272E5BFF}" type="datetimeFigureOut">
              <a:rPr lang="en-US" smtClean="0"/>
              <a:t>12/31/2025</a:t>
            </a:fld>
            <a:endParaRPr lang="en-US"/>
          </a:p>
        </p:txBody>
      </p:sp>
      <p:sp>
        <p:nvSpPr>
          <p:cNvPr id="4" name="Footer Placeholder 3">
            <a:extLst>
              <a:ext uri="{FF2B5EF4-FFF2-40B4-BE49-F238E27FC236}">
                <a16:creationId xmlns:a16="http://schemas.microsoft.com/office/drawing/2014/main" id="{3687F954-B398-EF42-7FCA-85E08D828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EF1892-DA9F-A3FB-CB32-CBCE7D209FF9}"/>
              </a:ext>
            </a:extLst>
          </p:cNvPr>
          <p:cNvSpPr>
            <a:spLocks noGrp="1"/>
          </p:cNvSpPr>
          <p:nvPr>
            <p:ph type="sldNum" sz="quarter" idx="12"/>
          </p:nvPr>
        </p:nvSpPr>
        <p:spPr/>
        <p:txBody>
          <a:bodyPr/>
          <a:lstStyle/>
          <a:p>
            <a:fld id="{4B0E36B4-3306-470D-947F-47608B60490E}" type="slidenum">
              <a:rPr lang="en-US" smtClean="0"/>
              <a:t>‹#›</a:t>
            </a:fld>
            <a:endParaRPr lang="en-US"/>
          </a:p>
        </p:txBody>
      </p:sp>
    </p:spTree>
    <p:extLst>
      <p:ext uri="{BB962C8B-B14F-4D97-AF65-F5344CB8AC3E}">
        <p14:creationId xmlns:p14="http://schemas.microsoft.com/office/powerpoint/2010/main" val="441378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0DD097-BFCF-B0C3-E9D6-6FCE34EB6F59}"/>
              </a:ext>
            </a:extLst>
          </p:cNvPr>
          <p:cNvSpPr>
            <a:spLocks noGrp="1"/>
          </p:cNvSpPr>
          <p:nvPr>
            <p:ph type="dt" sz="half" idx="10"/>
          </p:nvPr>
        </p:nvSpPr>
        <p:spPr/>
        <p:txBody>
          <a:bodyPr/>
          <a:lstStyle/>
          <a:p>
            <a:fld id="{8D92B66B-7A1D-4789-BB26-20CB272E5BFF}" type="datetimeFigureOut">
              <a:rPr lang="en-US" smtClean="0"/>
              <a:t>12/31/2025</a:t>
            </a:fld>
            <a:endParaRPr lang="en-US"/>
          </a:p>
        </p:txBody>
      </p:sp>
      <p:sp>
        <p:nvSpPr>
          <p:cNvPr id="3" name="Footer Placeholder 2">
            <a:extLst>
              <a:ext uri="{FF2B5EF4-FFF2-40B4-BE49-F238E27FC236}">
                <a16:creationId xmlns:a16="http://schemas.microsoft.com/office/drawing/2014/main" id="{E839B580-E7BB-E87D-E7CB-792B7BE06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6FDCB2-0003-FA31-385A-8D820A008313}"/>
              </a:ext>
            </a:extLst>
          </p:cNvPr>
          <p:cNvSpPr>
            <a:spLocks noGrp="1"/>
          </p:cNvSpPr>
          <p:nvPr>
            <p:ph type="sldNum" sz="quarter" idx="12"/>
          </p:nvPr>
        </p:nvSpPr>
        <p:spPr/>
        <p:txBody>
          <a:bodyPr/>
          <a:lstStyle/>
          <a:p>
            <a:fld id="{4B0E36B4-3306-470D-947F-47608B60490E}" type="slidenum">
              <a:rPr lang="en-US" smtClean="0"/>
              <a:t>‹#›</a:t>
            </a:fld>
            <a:endParaRPr lang="en-US"/>
          </a:p>
        </p:txBody>
      </p:sp>
    </p:spTree>
    <p:extLst>
      <p:ext uri="{BB962C8B-B14F-4D97-AF65-F5344CB8AC3E}">
        <p14:creationId xmlns:p14="http://schemas.microsoft.com/office/powerpoint/2010/main" val="2331578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34D1-639C-95F4-854A-997F5AA7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CEF8A1-AE07-FC10-37B0-DBC345BCB1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CD750E-6BED-AED4-8894-47ED46AFC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1E8896-153F-C569-E3A7-2F3777ECAF44}"/>
              </a:ext>
            </a:extLst>
          </p:cNvPr>
          <p:cNvSpPr>
            <a:spLocks noGrp="1"/>
          </p:cNvSpPr>
          <p:nvPr>
            <p:ph type="dt" sz="half" idx="10"/>
          </p:nvPr>
        </p:nvSpPr>
        <p:spPr/>
        <p:txBody>
          <a:bodyPr/>
          <a:lstStyle/>
          <a:p>
            <a:fld id="{8D92B66B-7A1D-4789-BB26-20CB272E5BFF}" type="datetimeFigureOut">
              <a:rPr lang="en-US" smtClean="0"/>
              <a:t>12/31/2025</a:t>
            </a:fld>
            <a:endParaRPr lang="en-US"/>
          </a:p>
        </p:txBody>
      </p:sp>
      <p:sp>
        <p:nvSpPr>
          <p:cNvPr id="6" name="Footer Placeholder 5">
            <a:extLst>
              <a:ext uri="{FF2B5EF4-FFF2-40B4-BE49-F238E27FC236}">
                <a16:creationId xmlns:a16="http://schemas.microsoft.com/office/drawing/2014/main" id="{1C33E2F0-4FFB-9E99-D1EC-257D9318D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FC0D-2505-9C18-2EE6-7EB149ED012C}"/>
              </a:ext>
            </a:extLst>
          </p:cNvPr>
          <p:cNvSpPr>
            <a:spLocks noGrp="1"/>
          </p:cNvSpPr>
          <p:nvPr>
            <p:ph type="sldNum" sz="quarter" idx="12"/>
          </p:nvPr>
        </p:nvSpPr>
        <p:spPr/>
        <p:txBody>
          <a:bodyPr/>
          <a:lstStyle/>
          <a:p>
            <a:fld id="{4B0E36B4-3306-470D-947F-47608B60490E}" type="slidenum">
              <a:rPr lang="en-US" smtClean="0"/>
              <a:t>‹#›</a:t>
            </a:fld>
            <a:endParaRPr lang="en-US"/>
          </a:p>
        </p:txBody>
      </p:sp>
    </p:spTree>
    <p:extLst>
      <p:ext uri="{BB962C8B-B14F-4D97-AF65-F5344CB8AC3E}">
        <p14:creationId xmlns:p14="http://schemas.microsoft.com/office/powerpoint/2010/main" val="770054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CE84-8A08-DF36-F8BE-4FB65F68BA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18D4A4-7511-BBFB-61EE-4320B8EE0B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917ED5-6CDA-6DA4-6397-D30EB659F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55BE9C-ECE0-FDE8-02D5-F991632109ED}"/>
              </a:ext>
            </a:extLst>
          </p:cNvPr>
          <p:cNvSpPr>
            <a:spLocks noGrp="1"/>
          </p:cNvSpPr>
          <p:nvPr>
            <p:ph type="dt" sz="half" idx="10"/>
          </p:nvPr>
        </p:nvSpPr>
        <p:spPr/>
        <p:txBody>
          <a:bodyPr/>
          <a:lstStyle/>
          <a:p>
            <a:fld id="{8D92B66B-7A1D-4789-BB26-20CB272E5BFF}" type="datetimeFigureOut">
              <a:rPr lang="en-US" smtClean="0"/>
              <a:t>12/31/2025</a:t>
            </a:fld>
            <a:endParaRPr lang="en-US"/>
          </a:p>
        </p:txBody>
      </p:sp>
      <p:sp>
        <p:nvSpPr>
          <p:cNvPr id="6" name="Footer Placeholder 5">
            <a:extLst>
              <a:ext uri="{FF2B5EF4-FFF2-40B4-BE49-F238E27FC236}">
                <a16:creationId xmlns:a16="http://schemas.microsoft.com/office/drawing/2014/main" id="{6E359C15-7E58-6A86-C010-8B4E713988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7EE5F7-FC1F-1B89-DA9F-FAC0AA2B0E26}"/>
              </a:ext>
            </a:extLst>
          </p:cNvPr>
          <p:cNvSpPr>
            <a:spLocks noGrp="1"/>
          </p:cNvSpPr>
          <p:nvPr>
            <p:ph type="sldNum" sz="quarter" idx="12"/>
          </p:nvPr>
        </p:nvSpPr>
        <p:spPr/>
        <p:txBody>
          <a:bodyPr/>
          <a:lstStyle/>
          <a:p>
            <a:fld id="{4B0E36B4-3306-470D-947F-47608B60490E}" type="slidenum">
              <a:rPr lang="en-US" smtClean="0"/>
              <a:t>‹#›</a:t>
            </a:fld>
            <a:endParaRPr lang="en-US"/>
          </a:p>
        </p:txBody>
      </p:sp>
    </p:spTree>
    <p:extLst>
      <p:ext uri="{BB962C8B-B14F-4D97-AF65-F5344CB8AC3E}">
        <p14:creationId xmlns:p14="http://schemas.microsoft.com/office/powerpoint/2010/main" val="387913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94107A-CCB7-1F6C-F392-4F138456F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359A08-47AD-D4C1-4BCE-A8FE3B427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4062C2-249E-0029-D95A-ACE64380A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D92B66B-7A1D-4789-BB26-20CB272E5BFF}" type="datetimeFigureOut">
              <a:rPr lang="en-US" smtClean="0"/>
              <a:t>12/31/2025</a:t>
            </a:fld>
            <a:endParaRPr lang="en-US"/>
          </a:p>
        </p:txBody>
      </p:sp>
      <p:sp>
        <p:nvSpPr>
          <p:cNvPr id="5" name="Footer Placeholder 4">
            <a:extLst>
              <a:ext uri="{FF2B5EF4-FFF2-40B4-BE49-F238E27FC236}">
                <a16:creationId xmlns:a16="http://schemas.microsoft.com/office/drawing/2014/main" id="{00265741-07A0-EFAA-B44F-C780358B0C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AEB008E-941E-478A-09BB-D728E67F5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0E36B4-3306-470D-947F-47608B60490E}" type="slidenum">
              <a:rPr lang="en-US" smtClean="0"/>
              <a:t>‹#›</a:t>
            </a:fld>
            <a:endParaRPr lang="en-US"/>
          </a:p>
        </p:txBody>
      </p:sp>
    </p:spTree>
    <p:extLst>
      <p:ext uri="{BB962C8B-B14F-4D97-AF65-F5344CB8AC3E}">
        <p14:creationId xmlns:p14="http://schemas.microsoft.com/office/powerpoint/2010/main" val="4243884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12"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QuickStyle" Target="../diagrams/quickStyle4.xml"/><Relationship Id="rId11" Type="http://schemas.openxmlformats.org/officeDocument/2006/relationships/image" Target="../media/image41.png"/><Relationship Id="rId5" Type="http://schemas.openxmlformats.org/officeDocument/2006/relationships/diagramLayout" Target="../diagrams/layout4.xml"/><Relationship Id="rId10" Type="http://schemas.openxmlformats.org/officeDocument/2006/relationships/image" Target="../media/image40.png"/><Relationship Id="rId4" Type="http://schemas.openxmlformats.org/officeDocument/2006/relationships/diagramData" Target="../diagrams/data4.xml"/><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3" name="Rectangle 719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2024 Housing Market Projections: Where Prices Could Grow Most - SmartReads  by SmartAsset | SmartAsset">
            <a:extLst>
              <a:ext uri="{FF2B5EF4-FFF2-40B4-BE49-F238E27FC236}">
                <a16:creationId xmlns:a16="http://schemas.microsoft.com/office/drawing/2014/main" id="{49927B97-05FF-44C9-FA92-373F43AF57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697" r="23298" b="1394"/>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95" name="Rectangle 719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A6A956-4C5D-D1C0-DB9F-EA2FA77C6703}"/>
              </a:ext>
            </a:extLst>
          </p:cNvPr>
          <p:cNvSpPr>
            <a:spLocks noGrp="1"/>
          </p:cNvSpPr>
          <p:nvPr>
            <p:ph type="ctrTitle"/>
          </p:nvPr>
        </p:nvSpPr>
        <p:spPr>
          <a:xfrm>
            <a:off x="477981" y="1122363"/>
            <a:ext cx="4023360" cy="3204134"/>
          </a:xfrm>
        </p:spPr>
        <p:txBody>
          <a:bodyPr anchor="b">
            <a:normAutofit/>
          </a:bodyPr>
          <a:lstStyle/>
          <a:p>
            <a:pPr algn="l"/>
            <a:r>
              <a:rPr lang="en-US" sz="4400" b="0" i="0">
                <a:effectLst/>
                <a:highlight>
                  <a:srgbClr val="FFFFFF"/>
                </a:highlight>
                <a:latin typeface="Söhne"/>
              </a:rPr>
              <a:t>Machine Learning Model for Predicting House Prices</a:t>
            </a:r>
            <a:endParaRPr lang="en-US" sz="4400"/>
          </a:p>
        </p:txBody>
      </p:sp>
      <p:sp>
        <p:nvSpPr>
          <p:cNvPr id="3" name="Subtitle 2">
            <a:extLst>
              <a:ext uri="{FF2B5EF4-FFF2-40B4-BE49-F238E27FC236}">
                <a16:creationId xmlns:a16="http://schemas.microsoft.com/office/drawing/2014/main" id="{CE92D1A5-9681-A599-8EC9-726AFA334065}"/>
              </a:ext>
            </a:extLst>
          </p:cNvPr>
          <p:cNvSpPr>
            <a:spLocks noGrp="1"/>
          </p:cNvSpPr>
          <p:nvPr>
            <p:ph type="subTitle" idx="1"/>
          </p:nvPr>
        </p:nvSpPr>
        <p:spPr>
          <a:xfrm>
            <a:off x="477980" y="4872922"/>
            <a:ext cx="4023359" cy="1208141"/>
          </a:xfrm>
        </p:spPr>
        <p:txBody>
          <a:bodyPr>
            <a:normAutofit/>
          </a:bodyPr>
          <a:lstStyle/>
          <a:p>
            <a:pPr algn="l"/>
            <a:r>
              <a:rPr lang="en-US" sz="2000" dirty="0"/>
              <a:t>By:</a:t>
            </a:r>
          </a:p>
          <a:p>
            <a:pPr algn="l"/>
            <a:r>
              <a:rPr lang="en-US" sz="2000" dirty="0" err="1"/>
              <a:t>Preyesh</a:t>
            </a:r>
            <a:r>
              <a:rPr lang="en-US" sz="2000" dirty="0"/>
              <a:t> Patel</a:t>
            </a:r>
          </a:p>
        </p:txBody>
      </p:sp>
      <p:sp>
        <p:nvSpPr>
          <p:cNvPr id="7197" name="Rectangle 719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99" name="Rectangle 719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Audio 13">
            <a:hlinkClick r:id="" action="ppaction://media"/>
            <a:extLst>
              <a:ext uri="{FF2B5EF4-FFF2-40B4-BE49-F238E27FC236}">
                <a16:creationId xmlns:a16="http://schemas.microsoft.com/office/drawing/2014/main" id="{E285D260-B0AE-BB62-5FC7-A364CDE7DC4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24300"/>
      </p:ext>
    </p:extLst>
  </p:cSld>
  <p:clrMapOvr>
    <a:masterClrMapping/>
  </p:clrMapOvr>
  <mc:AlternateContent xmlns:mc="http://schemas.openxmlformats.org/markup-compatibility/2006" xmlns:p14="http://schemas.microsoft.com/office/powerpoint/2010/main">
    <mc:Choice Requires="p14">
      <p:transition spd="slow" p14:dur="2000" advTm="13401"/>
    </mc:Choice>
    <mc:Fallback xmlns="">
      <p:transition spd="slow" advTm="13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par>
                                <p:cTn id="13" presetID="10" presetClass="entr" presetSubtype="0" fill="hold" grpId="0" nodeType="with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14"/>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92C60-A298-80D7-CE7F-ACC47E0E9E38}"/>
              </a:ext>
            </a:extLst>
          </p:cNvPr>
          <p:cNvSpPr>
            <a:spLocks noGrp="1"/>
          </p:cNvSpPr>
          <p:nvPr>
            <p:ph type="title"/>
          </p:nvPr>
        </p:nvSpPr>
        <p:spPr>
          <a:xfrm>
            <a:off x="808638" y="386930"/>
            <a:ext cx="9236700" cy="1188950"/>
          </a:xfrm>
        </p:spPr>
        <p:txBody>
          <a:bodyPr anchor="b">
            <a:normAutofit/>
          </a:bodyPr>
          <a:lstStyle/>
          <a:p>
            <a:r>
              <a:rPr lang="en-US" sz="5400" dirty="0"/>
              <a:t>Data Preprocessing -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0AF998-D313-FDC1-25F3-AB23631D9FAE}"/>
              </a:ext>
            </a:extLst>
          </p:cNvPr>
          <p:cNvSpPr>
            <a:spLocks noGrp="1"/>
          </p:cNvSpPr>
          <p:nvPr>
            <p:ph idx="1"/>
          </p:nvPr>
        </p:nvSpPr>
        <p:spPr>
          <a:xfrm>
            <a:off x="793660" y="2599509"/>
            <a:ext cx="10143668" cy="3435531"/>
          </a:xfrm>
        </p:spPr>
        <p:txBody>
          <a:bodyPr anchor="ctr">
            <a:normAutofit/>
          </a:bodyPr>
          <a:lstStyle/>
          <a:p>
            <a:r>
              <a:rPr lang="en-US" sz="2200" dirty="0"/>
              <a:t>When conducting regression analysis, it is crucial to ensure that our dependent variable adheres to a normal distribution. This is a fundamental requirement in regression analysis, as it allows us to make accurate predictions and draw meaningful conclusions for. </a:t>
            </a:r>
          </a:p>
          <a:p>
            <a:r>
              <a:rPr lang="en-US" sz="2200" dirty="0"/>
              <a:t>In regression analysis, one-hot encoding is applied to nominal categorical columns to convert them into numerical format.</a:t>
            </a:r>
          </a:p>
          <a:p>
            <a:r>
              <a:rPr lang="en-US" sz="2200" dirty="0"/>
              <a:t>Additionally, identifying and addressing outliers is important to prevent them from adversely affecting the performance of regression models. These steps contribute to the reliability and effectiveness of regression analysis.</a:t>
            </a:r>
          </a:p>
        </p:txBody>
      </p:sp>
      <p:pic>
        <p:nvPicPr>
          <p:cNvPr id="6" name="Audio 5">
            <a:hlinkClick r:id="" action="ppaction://media"/>
            <a:extLst>
              <a:ext uri="{FF2B5EF4-FFF2-40B4-BE49-F238E27FC236}">
                <a16:creationId xmlns:a16="http://schemas.microsoft.com/office/drawing/2014/main" id="{D4F28135-5497-2DAC-A63B-E87EA58E4DD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38665074"/>
      </p:ext>
    </p:extLst>
  </p:cSld>
  <p:clrMapOvr>
    <a:masterClrMapping/>
  </p:clrMapOvr>
  <mc:AlternateContent xmlns:mc="http://schemas.openxmlformats.org/markup-compatibility/2006" xmlns:p14="http://schemas.microsoft.com/office/powerpoint/2010/main">
    <mc:Choice Requires="p14">
      <p:transition spd="slow" p14:dur="2000" advTm="41548"/>
    </mc:Choice>
    <mc:Fallback xmlns="">
      <p:transition spd="slow" advTm="4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5CC42-8A79-EF44-9388-C76055A3B8F9}"/>
              </a:ext>
            </a:extLst>
          </p:cNvPr>
          <p:cNvSpPr>
            <a:spLocks noGrp="1"/>
          </p:cNvSpPr>
          <p:nvPr>
            <p:ph type="title"/>
          </p:nvPr>
        </p:nvSpPr>
        <p:spPr>
          <a:xfrm>
            <a:off x="1043631" y="873940"/>
            <a:ext cx="4928291" cy="1035781"/>
          </a:xfrm>
        </p:spPr>
        <p:txBody>
          <a:bodyPr vert="horz" lIns="91440" tIns="45720" rIns="91440" bIns="45720" rtlCol="0" anchor="ctr">
            <a:normAutofit/>
          </a:bodyPr>
          <a:lstStyle/>
          <a:p>
            <a:r>
              <a:rPr lang="en-US" sz="3600" dirty="0"/>
              <a:t>Data Preprocessing</a:t>
            </a:r>
          </a:p>
        </p:txBody>
      </p:sp>
      <p:sp>
        <p:nvSpPr>
          <p:cNvPr id="9" name="TextBox 8">
            <a:extLst>
              <a:ext uri="{FF2B5EF4-FFF2-40B4-BE49-F238E27FC236}">
                <a16:creationId xmlns:a16="http://schemas.microsoft.com/office/drawing/2014/main" id="{6964967A-9D0D-A3D6-EDBD-D80F990400B6}"/>
              </a:ext>
            </a:extLst>
          </p:cNvPr>
          <p:cNvSpPr txBox="1"/>
          <p:nvPr/>
        </p:nvSpPr>
        <p:spPr>
          <a:xfrm>
            <a:off x="1045029" y="2524721"/>
            <a:ext cx="4991629" cy="367712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Additionally, identifying and addressing outliers is important to prevent them from adversely affecting the performance of regression models. These steps contribute to the reliability and effectiveness of regression analysis.</a:t>
            </a:r>
          </a:p>
        </p:txBody>
      </p:sp>
      <p:sp>
        <p:nvSpPr>
          <p:cNvPr id="23" name="Rectangle 22">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A8EF31F-8DA8-BFD5-7428-7D7DA3613FC5}"/>
              </a:ext>
            </a:extLst>
          </p:cNvPr>
          <p:cNvPicPr>
            <a:picLocks noGrp="1" noChangeAspect="1"/>
          </p:cNvPicPr>
          <p:nvPr>
            <p:ph idx="1"/>
          </p:nvPr>
        </p:nvPicPr>
        <p:blipFill>
          <a:blip r:embed="rId4"/>
          <a:stretch>
            <a:fillRect/>
          </a:stretch>
        </p:blipFill>
        <p:spPr>
          <a:xfrm>
            <a:off x="6828627" y="1188482"/>
            <a:ext cx="4305905" cy="1442477"/>
          </a:xfrm>
          <a:prstGeom prst="rect">
            <a:avLst/>
          </a:prstGeom>
        </p:spPr>
      </p:pic>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B43B847-42FA-F42B-1BE6-3A4F2E225420}"/>
              </a:ext>
            </a:extLst>
          </p:cNvPr>
          <p:cNvPicPr>
            <a:picLocks noChangeAspect="1"/>
          </p:cNvPicPr>
          <p:nvPr/>
        </p:nvPicPr>
        <p:blipFill>
          <a:blip r:embed="rId5"/>
          <a:stretch>
            <a:fillRect/>
          </a:stretch>
        </p:blipFill>
        <p:spPr>
          <a:xfrm>
            <a:off x="6841156" y="3995925"/>
            <a:ext cx="4305905" cy="1474771"/>
          </a:xfrm>
          <a:prstGeom prst="rect">
            <a:avLst/>
          </a:prstGeom>
        </p:spPr>
      </p:pic>
      <p:pic>
        <p:nvPicPr>
          <p:cNvPr id="13" name="Audio 12">
            <a:hlinkClick r:id="" action="ppaction://media"/>
            <a:extLst>
              <a:ext uri="{FF2B5EF4-FFF2-40B4-BE49-F238E27FC236}">
                <a16:creationId xmlns:a16="http://schemas.microsoft.com/office/drawing/2014/main" id="{33C82750-15E1-BED2-E6D3-9603C4525A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2437717"/>
      </p:ext>
    </p:extLst>
  </p:cSld>
  <p:clrMapOvr>
    <a:masterClrMapping/>
  </p:clrMapOvr>
  <mc:AlternateContent xmlns:mc="http://schemas.openxmlformats.org/markup-compatibility/2006" xmlns:p14="http://schemas.microsoft.com/office/powerpoint/2010/main">
    <mc:Choice Requires="p14">
      <p:transition spd="slow" p14:dur="2000" advTm="21275"/>
    </mc:Choice>
    <mc:Fallback xmlns="">
      <p:transition spd="slow" advTm="21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DD07B-F2E5-95E2-51D2-6BB745BE641D}"/>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Data Preprocessing</a:t>
            </a:r>
          </a:p>
        </p:txBody>
      </p:sp>
      <p:sp>
        <p:nvSpPr>
          <p:cNvPr id="16" name="Rectangle 1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37FB162-1AF2-14FB-6DA9-C3DDECD0493E}"/>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a:effectLst/>
                <a:highlight>
                  <a:srgbClr val="FFFFFF"/>
                </a:highlight>
              </a:rPr>
              <a:t>Log transformation is often employed in data preprocessing for regression analysis to address skewness and stabilize variance, especially when dealing with variables that exhibit non-normal distributions.</a:t>
            </a:r>
            <a:endParaRPr lang="en-US" sz="2000"/>
          </a:p>
        </p:txBody>
      </p:sp>
      <p:pic>
        <p:nvPicPr>
          <p:cNvPr id="5" name="Content Placeholder 4">
            <a:extLst>
              <a:ext uri="{FF2B5EF4-FFF2-40B4-BE49-F238E27FC236}">
                <a16:creationId xmlns:a16="http://schemas.microsoft.com/office/drawing/2014/main" id="{31A9A84B-B10C-34EB-CBA4-CCB6F2D4331E}"/>
              </a:ext>
            </a:extLst>
          </p:cNvPr>
          <p:cNvPicPr>
            <a:picLocks noGrp="1" noChangeAspect="1"/>
          </p:cNvPicPr>
          <p:nvPr>
            <p:ph idx="1"/>
          </p:nvPr>
        </p:nvPicPr>
        <p:blipFill>
          <a:blip r:embed="rId4"/>
          <a:stretch>
            <a:fillRect/>
          </a:stretch>
        </p:blipFill>
        <p:spPr>
          <a:xfrm>
            <a:off x="5911532" y="3362825"/>
            <a:ext cx="5150277" cy="1957104"/>
          </a:xfrm>
          <a:prstGeom prst="rect">
            <a:avLst/>
          </a:prstGeom>
        </p:spPr>
      </p:pic>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14A2940B-3E6E-1A34-F48F-376EB22A2CF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4791757"/>
      </p:ext>
    </p:extLst>
  </p:cSld>
  <p:clrMapOvr>
    <a:masterClrMapping/>
  </p:clrMapOvr>
  <mc:AlternateContent xmlns:mc="http://schemas.openxmlformats.org/markup-compatibility/2006" xmlns:p14="http://schemas.microsoft.com/office/powerpoint/2010/main">
    <mc:Choice Requires="p14">
      <p:transition spd="slow" p14:dur="2000" advTm="32412"/>
    </mc:Choice>
    <mc:Fallback xmlns="">
      <p:transition spd="slow" advTm="32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EAF25-0A65-36DE-F3D1-1C28240AB84A}"/>
              </a:ext>
            </a:extLst>
          </p:cNvPr>
          <p:cNvSpPr>
            <a:spLocks noGrp="1"/>
          </p:cNvSpPr>
          <p:nvPr>
            <p:ph type="title"/>
          </p:nvPr>
        </p:nvSpPr>
        <p:spPr>
          <a:xfrm>
            <a:off x="1043631" y="809898"/>
            <a:ext cx="9942716" cy="1554480"/>
          </a:xfrm>
        </p:spPr>
        <p:txBody>
          <a:bodyPr anchor="ctr">
            <a:normAutofit/>
          </a:bodyPr>
          <a:lstStyle/>
          <a:p>
            <a:r>
              <a:rPr lang="en-US" sz="4800"/>
              <a:t>Feature Engineering</a:t>
            </a:r>
          </a:p>
        </p:txBody>
      </p:sp>
      <p:sp>
        <p:nvSpPr>
          <p:cNvPr id="3" name="Content Placeholder 2">
            <a:extLst>
              <a:ext uri="{FF2B5EF4-FFF2-40B4-BE49-F238E27FC236}">
                <a16:creationId xmlns:a16="http://schemas.microsoft.com/office/drawing/2014/main" id="{4687C243-4E6C-7575-7921-CC794F65F2DE}"/>
              </a:ext>
            </a:extLst>
          </p:cNvPr>
          <p:cNvSpPr>
            <a:spLocks noGrp="1"/>
          </p:cNvSpPr>
          <p:nvPr>
            <p:ph idx="1"/>
          </p:nvPr>
        </p:nvSpPr>
        <p:spPr>
          <a:xfrm>
            <a:off x="1045028" y="2560322"/>
            <a:ext cx="9941319" cy="3581858"/>
          </a:xfrm>
        </p:spPr>
        <p:txBody>
          <a:bodyPr anchor="ctr">
            <a:normAutofit/>
          </a:bodyPr>
          <a:lstStyle/>
          <a:p>
            <a:pPr>
              <a:lnSpc>
                <a:spcPct val="150000"/>
              </a:lnSpc>
              <a:buFont typeface="Arial" panose="020B0604020202020204" pitchFamily="34" charset="0"/>
              <a:buChar char="•"/>
            </a:pPr>
            <a:r>
              <a:rPr lang="en-US" sz="1800" b="0" i="0" dirty="0">
                <a:effectLst/>
              </a:rPr>
              <a:t>We Created a New </a:t>
            </a:r>
            <a:r>
              <a:rPr lang="en-US" sz="1800" b="0" i="0">
                <a:effectLst/>
              </a:rPr>
              <a:t>Feature “</a:t>
            </a:r>
            <a:r>
              <a:rPr lang="en-US" sz="1800" b="0" i="0" dirty="0">
                <a:effectLst/>
              </a:rPr>
              <a:t>Square Footage</a:t>
            </a:r>
            <a:r>
              <a:rPr lang="en-US" sz="1800" b="0" i="0">
                <a:effectLst/>
              </a:rPr>
              <a:t>“ </a:t>
            </a:r>
            <a:r>
              <a:rPr lang="en-US" sz="1800" dirty="0">
                <a:highlight>
                  <a:srgbClr val="FFFFFF"/>
                </a:highlight>
              </a:rPr>
              <a:t>b</a:t>
            </a:r>
            <a:r>
              <a:rPr lang="en-US" sz="1800" b="0" i="0">
                <a:effectLst/>
                <a:highlight>
                  <a:srgbClr val="FFFFFF"/>
                </a:highlight>
              </a:rPr>
              <a:t>y </a:t>
            </a:r>
            <a:r>
              <a:rPr lang="en-US" sz="1800" i="0" dirty="0">
                <a:effectLst/>
                <a:highlight>
                  <a:srgbClr val="FFFFFF"/>
                </a:highlight>
              </a:rPr>
              <a:t>adding all these square footage </a:t>
            </a:r>
            <a:r>
              <a:rPr lang="en-US" sz="1800" b="0" i="0" dirty="0">
                <a:effectLst/>
                <a:highlight>
                  <a:srgbClr val="FFFFFF"/>
                </a:highlight>
              </a:rPr>
              <a:t>value</a:t>
            </a:r>
            <a:r>
              <a:rPr lang="en-US" sz="1800" dirty="0">
                <a:highlight>
                  <a:srgbClr val="FFFFFF"/>
                </a:highlight>
              </a:rPr>
              <a:t>:</a:t>
            </a:r>
          </a:p>
          <a:p>
            <a:pPr lvl="1">
              <a:lnSpc>
                <a:spcPct val="150000"/>
              </a:lnSpc>
            </a:pPr>
            <a:r>
              <a:rPr lang="en-US" sz="1800" b="1" i="0" dirty="0">
                <a:effectLst/>
              </a:rPr>
              <a:t>1stFlrSF:</a:t>
            </a:r>
            <a:r>
              <a:rPr lang="en-US" sz="1800" b="0" i="0" dirty="0">
                <a:effectLst/>
              </a:rPr>
              <a:t> First Floor square feet.</a:t>
            </a:r>
          </a:p>
          <a:p>
            <a:pPr lvl="1">
              <a:lnSpc>
                <a:spcPct val="150000"/>
              </a:lnSpc>
            </a:pPr>
            <a:r>
              <a:rPr lang="en-US" sz="1800" b="1" i="0" dirty="0">
                <a:effectLst/>
              </a:rPr>
              <a:t>2ndFlrSF:</a:t>
            </a:r>
            <a:r>
              <a:rPr lang="en-US" sz="1800" b="0" i="0" dirty="0">
                <a:effectLst/>
              </a:rPr>
              <a:t> Second-floor square feet.</a:t>
            </a:r>
            <a:endParaRPr lang="en-US" sz="1800" b="0" i="0" dirty="0">
              <a:effectLst/>
              <a:highlight>
                <a:srgbClr val="FFFFFF"/>
              </a:highlight>
            </a:endParaRPr>
          </a:p>
          <a:p>
            <a:pPr>
              <a:lnSpc>
                <a:spcPct val="150000"/>
              </a:lnSpc>
            </a:pPr>
            <a:r>
              <a:rPr lang="en-US" sz="1800" b="0" i="0" dirty="0">
                <a:effectLst/>
                <a:highlight>
                  <a:srgbClr val="FFFFFF"/>
                </a:highlight>
              </a:rPr>
              <a:t>“</a:t>
            </a:r>
            <a:r>
              <a:rPr lang="en-US" sz="1800" b="0" i="0" dirty="0" err="1">
                <a:effectLst/>
                <a:highlight>
                  <a:srgbClr val="FFFFFF"/>
                </a:highlight>
              </a:rPr>
              <a:t>Total_sqr_footage</a:t>
            </a:r>
            <a:r>
              <a:rPr lang="en-US" sz="1800" b="0" i="0" dirty="0">
                <a:effectLst/>
                <a:highlight>
                  <a:srgbClr val="FFFFFF"/>
                </a:highlight>
              </a:rPr>
              <a:t>” indicates the total square footage of the </a:t>
            </a:r>
            <a:r>
              <a:rPr lang="en-US" sz="1800" b="1" i="0" dirty="0">
                <a:effectLst/>
                <a:highlight>
                  <a:srgbClr val="FFFFFF"/>
                </a:highlight>
              </a:rPr>
              <a:t>house.</a:t>
            </a:r>
          </a:p>
          <a:p>
            <a:pPr>
              <a:lnSpc>
                <a:spcPct val="150000"/>
              </a:lnSpc>
            </a:pPr>
            <a:r>
              <a:rPr lang="en-US" sz="1800" dirty="0">
                <a:highlight>
                  <a:srgbClr val="FFFFFF"/>
                </a:highlight>
              </a:rPr>
              <a:t>We also </a:t>
            </a:r>
            <a:r>
              <a:rPr lang="en-US" sz="1800" b="0" i="0" dirty="0">
                <a:effectLst/>
              </a:rPr>
              <a:t>Created a New Boolean Feature called “ HasGarage”</a:t>
            </a:r>
            <a:r>
              <a:rPr lang="en-US" sz="1800" dirty="0"/>
              <a:t> b</a:t>
            </a:r>
            <a:r>
              <a:rPr lang="en-US" sz="1800" b="0" i="0" dirty="0">
                <a:effectLst/>
              </a:rPr>
              <a:t>ased on GarageArea.</a:t>
            </a:r>
          </a:p>
          <a:p>
            <a:pPr marL="0" indent="0">
              <a:lnSpc>
                <a:spcPct val="150000"/>
              </a:lnSpc>
              <a:buNone/>
            </a:pPr>
            <a:r>
              <a:rPr lang="it-IT" sz="1800" b="0" dirty="0">
                <a:effectLst/>
                <a:highlight>
                  <a:srgbClr val="F7F7F7"/>
                </a:highlight>
              </a:rPr>
              <a:t>                            data["HasGarage"]  = (data["GarageArea"] !=0).astype(int)</a:t>
            </a:r>
          </a:p>
          <a:p>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6" name="Audio 15">
            <a:hlinkClick r:id="" action="ppaction://media"/>
            <a:extLst>
              <a:ext uri="{FF2B5EF4-FFF2-40B4-BE49-F238E27FC236}">
                <a16:creationId xmlns:a16="http://schemas.microsoft.com/office/drawing/2014/main" id="{4D6C5736-F331-919C-42ED-0F201E1749E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63631821"/>
      </p:ext>
    </p:extLst>
  </p:cSld>
  <p:clrMapOvr>
    <a:masterClrMapping/>
  </p:clrMapOvr>
  <mc:AlternateContent xmlns:mc="http://schemas.openxmlformats.org/markup-compatibility/2006" xmlns:p14="http://schemas.microsoft.com/office/powerpoint/2010/main">
    <mc:Choice Requires="p14">
      <p:transition spd="slow" p14:dur="2000" advTm="35196"/>
    </mc:Choice>
    <mc:Fallback xmlns="">
      <p:transition spd="slow" advTm="35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375F3-BCAF-E90B-00A2-53F38E3DB9E1}"/>
              </a:ext>
            </a:extLst>
          </p:cNvPr>
          <p:cNvSpPr>
            <a:spLocks noGrp="1"/>
          </p:cNvSpPr>
          <p:nvPr>
            <p:ph type="title"/>
          </p:nvPr>
        </p:nvSpPr>
        <p:spPr>
          <a:xfrm>
            <a:off x="808638" y="386930"/>
            <a:ext cx="9236700" cy="1188950"/>
          </a:xfrm>
        </p:spPr>
        <p:txBody>
          <a:bodyPr anchor="b">
            <a:normAutofit/>
          </a:bodyPr>
          <a:lstStyle/>
          <a:p>
            <a:r>
              <a:rPr lang="en-US" sz="5400"/>
              <a:t>Model building</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F54887-4D21-679B-FD77-E32EB7C62BC4}"/>
              </a:ext>
            </a:extLst>
          </p:cNvPr>
          <p:cNvSpPr>
            <a:spLocks noGrp="1"/>
          </p:cNvSpPr>
          <p:nvPr>
            <p:ph idx="1"/>
          </p:nvPr>
        </p:nvSpPr>
        <p:spPr>
          <a:xfrm>
            <a:off x="793660" y="2599509"/>
            <a:ext cx="10143668" cy="3435531"/>
          </a:xfrm>
        </p:spPr>
        <p:txBody>
          <a:bodyPr anchor="ctr">
            <a:normAutofit/>
          </a:bodyPr>
          <a:lstStyle/>
          <a:p>
            <a:r>
              <a:rPr lang="en-US" sz="2400" dirty="0"/>
              <a:t>Since we already know what to predict (Sales price), we build our model using a supervised learning technique.</a:t>
            </a:r>
          </a:p>
          <a:p>
            <a:r>
              <a:rPr lang="en-US" sz="2400" dirty="0"/>
              <a:t>As our goal is to predict the price of the house, which is a quantitative variable, we chose Linear regression, Random Forest, and Gradient Boosting Regression Algorithm.</a:t>
            </a:r>
          </a:p>
          <a:p>
            <a:r>
              <a:rPr lang="en-US" sz="2400" dirty="0"/>
              <a:t>We will evaluate all the models and propose the best one to be used.</a:t>
            </a:r>
          </a:p>
        </p:txBody>
      </p:sp>
      <p:pic>
        <p:nvPicPr>
          <p:cNvPr id="6" name="Audio 5">
            <a:hlinkClick r:id="" action="ppaction://media"/>
            <a:extLst>
              <a:ext uri="{FF2B5EF4-FFF2-40B4-BE49-F238E27FC236}">
                <a16:creationId xmlns:a16="http://schemas.microsoft.com/office/drawing/2014/main" id="{5B50F86A-A96F-D2B2-DF18-CAD34330B51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8836102"/>
      </p:ext>
    </p:extLst>
  </p:cSld>
  <p:clrMapOvr>
    <a:masterClrMapping/>
  </p:clrMapOvr>
  <mc:AlternateContent xmlns:mc="http://schemas.openxmlformats.org/markup-compatibility/2006" xmlns:p14="http://schemas.microsoft.com/office/powerpoint/2010/main">
    <mc:Choice Requires="p14">
      <p:transition spd="slow" p14:dur="2000" advTm="31734"/>
    </mc:Choice>
    <mc:Fallback xmlns="">
      <p:transition spd="slow" advTm="31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C180-8F5A-EEBB-F512-6BDB281737DB}"/>
              </a:ext>
            </a:extLst>
          </p:cNvPr>
          <p:cNvSpPr>
            <a:spLocks noGrp="1"/>
          </p:cNvSpPr>
          <p:nvPr>
            <p:ph type="title"/>
          </p:nvPr>
        </p:nvSpPr>
        <p:spPr/>
        <p:txBody>
          <a:bodyPr/>
          <a:lstStyle/>
          <a:p>
            <a:r>
              <a:rPr lang="en-US" dirty="0"/>
              <a:t>Model training</a:t>
            </a:r>
          </a:p>
        </p:txBody>
      </p:sp>
      <p:graphicFrame>
        <p:nvGraphicFramePr>
          <p:cNvPr id="7" name="Content Placeholder 2">
            <a:extLst>
              <a:ext uri="{FF2B5EF4-FFF2-40B4-BE49-F238E27FC236}">
                <a16:creationId xmlns:a16="http://schemas.microsoft.com/office/drawing/2014/main" id="{EB185F68-6718-1D11-2E0B-4B5F593079E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hlinkClick r:id="" action="ppaction://media"/>
            <a:extLst>
              <a:ext uri="{FF2B5EF4-FFF2-40B4-BE49-F238E27FC236}">
                <a16:creationId xmlns:a16="http://schemas.microsoft.com/office/drawing/2014/main" id="{80971F88-4086-E220-9B86-FCE0CE3C457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1267678"/>
      </p:ext>
    </p:extLst>
  </p:cSld>
  <p:clrMapOvr>
    <a:masterClrMapping/>
  </p:clrMapOvr>
  <mc:AlternateContent xmlns:mc="http://schemas.openxmlformats.org/markup-compatibility/2006" xmlns:p14="http://schemas.microsoft.com/office/powerpoint/2010/main">
    <mc:Choice Requires="p14">
      <p:transition spd="slow" p14:dur="2000" advTm="41933"/>
    </mc:Choice>
    <mc:Fallback xmlns="">
      <p:transition spd="slow" advTm="41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BBFC3D-5CF6-C6F3-54F6-8B0B408141A8}"/>
              </a:ext>
            </a:extLst>
          </p:cNvPr>
          <p:cNvSpPr>
            <a:spLocks noGrp="1"/>
          </p:cNvSpPr>
          <p:nvPr>
            <p:ph type="title"/>
          </p:nvPr>
        </p:nvSpPr>
        <p:spPr>
          <a:xfrm>
            <a:off x="1115568" y="509521"/>
            <a:ext cx="10232136" cy="1014984"/>
          </a:xfrm>
        </p:spPr>
        <p:txBody>
          <a:bodyPr>
            <a:normAutofit/>
          </a:bodyPr>
          <a:lstStyle/>
          <a:p>
            <a:r>
              <a:rPr lang="en-US" sz="4000"/>
              <a:t>Model evaluation</a:t>
            </a:r>
          </a:p>
        </p:txBody>
      </p:sp>
      <p:sp>
        <p:nvSpPr>
          <p:cNvPr id="21" name="Rectangle 20">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9B9ACC8-AE4C-7A62-350F-C61976ED04AA}"/>
              </a:ext>
            </a:extLst>
          </p:cNvPr>
          <p:cNvSpPr>
            <a:spLocks/>
          </p:cNvSpPr>
          <p:nvPr/>
        </p:nvSpPr>
        <p:spPr>
          <a:xfrm>
            <a:off x="1367213" y="1673352"/>
            <a:ext cx="9194031" cy="4190335"/>
          </a:xfrm>
          <a:prstGeom prst="rect">
            <a:avLst/>
          </a:prstGeom>
        </p:spPr>
        <p:txBody>
          <a:bodyPr>
            <a:normAutofit/>
          </a:bodyPr>
          <a:lstStyle/>
          <a:p>
            <a:pPr defTabSz="795528">
              <a:spcAft>
                <a:spcPts val="600"/>
              </a:spcAft>
            </a:pPr>
            <a:r>
              <a:rPr lang="en-US" sz="1566" kern="1200">
                <a:solidFill>
                  <a:srgbClr val="0D0D0D"/>
                </a:solidFill>
                <a:highlight>
                  <a:srgbClr val="FFFFFF"/>
                </a:highlight>
                <a:latin typeface="+mn-lt"/>
                <a:ea typeface="+mn-ea"/>
                <a:cs typeface="+mn-cs"/>
              </a:rPr>
              <a:t>We analyze the model performance using the following  metrics.</a:t>
            </a:r>
            <a:endParaRPr lang="en-US" sz="1800">
              <a:solidFill>
                <a:srgbClr val="0D0D0D"/>
              </a:solidFill>
              <a:highlight>
                <a:srgbClr val="FFFFFF"/>
              </a:highlight>
            </a:endParaRPr>
          </a:p>
        </p:txBody>
      </p:sp>
      <p:pic>
        <p:nvPicPr>
          <p:cNvPr id="7" name="Picture 6">
            <a:extLst>
              <a:ext uri="{FF2B5EF4-FFF2-40B4-BE49-F238E27FC236}">
                <a16:creationId xmlns:a16="http://schemas.microsoft.com/office/drawing/2014/main" id="{6E86D465-E1B2-6079-0C42-6C7199FECB6B}"/>
              </a:ext>
            </a:extLst>
          </p:cNvPr>
          <p:cNvPicPr>
            <a:picLocks noChangeAspect="1"/>
          </p:cNvPicPr>
          <p:nvPr/>
        </p:nvPicPr>
        <p:blipFill>
          <a:blip r:embed="rId4"/>
          <a:stretch>
            <a:fillRect/>
          </a:stretch>
        </p:blipFill>
        <p:spPr>
          <a:xfrm>
            <a:off x="1367212" y="2039517"/>
            <a:ext cx="6912750" cy="1151936"/>
          </a:xfrm>
          <a:prstGeom prst="rect">
            <a:avLst/>
          </a:prstGeom>
        </p:spPr>
      </p:pic>
      <p:pic>
        <p:nvPicPr>
          <p:cNvPr id="9" name="Picture 8">
            <a:extLst>
              <a:ext uri="{FF2B5EF4-FFF2-40B4-BE49-F238E27FC236}">
                <a16:creationId xmlns:a16="http://schemas.microsoft.com/office/drawing/2014/main" id="{7CA6BEF7-B656-71D6-7C4D-53814D5C2D7A}"/>
              </a:ext>
            </a:extLst>
          </p:cNvPr>
          <p:cNvPicPr>
            <a:picLocks noChangeAspect="1"/>
          </p:cNvPicPr>
          <p:nvPr/>
        </p:nvPicPr>
        <p:blipFill>
          <a:blip r:embed="rId5"/>
          <a:stretch>
            <a:fillRect/>
          </a:stretch>
        </p:blipFill>
        <p:spPr>
          <a:xfrm>
            <a:off x="1518876" y="3335374"/>
            <a:ext cx="4445352" cy="2672234"/>
          </a:xfrm>
          <a:prstGeom prst="rect">
            <a:avLst/>
          </a:prstGeom>
        </p:spPr>
      </p:pic>
      <p:sp>
        <p:nvSpPr>
          <p:cNvPr id="12" name="TextBox 11">
            <a:extLst>
              <a:ext uri="{FF2B5EF4-FFF2-40B4-BE49-F238E27FC236}">
                <a16:creationId xmlns:a16="http://schemas.microsoft.com/office/drawing/2014/main" id="{70B5309C-026D-333D-C290-492EBD0D9229}"/>
              </a:ext>
            </a:extLst>
          </p:cNvPr>
          <p:cNvSpPr txBox="1"/>
          <p:nvPr/>
        </p:nvSpPr>
        <p:spPr>
          <a:xfrm>
            <a:off x="6243654" y="3433054"/>
            <a:ext cx="4852405" cy="2502594"/>
          </a:xfrm>
          <a:prstGeom prst="rect">
            <a:avLst/>
          </a:prstGeom>
          <a:noFill/>
        </p:spPr>
        <p:txBody>
          <a:bodyPr wrap="square">
            <a:spAutoFit/>
          </a:bodyPr>
          <a:lstStyle/>
          <a:p>
            <a:pPr algn="just" defTabSz="795528">
              <a:spcAft>
                <a:spcPts val="600"/>
              </a:spcAft>
            </a:pPr>
            <a:r>
              <a:rPr lang="en-US" sz="1566" kern="1200">
                <a:solidFill>
                  <a:srgbClr val="0D0D0D"/>
                </a:solidFill>
                <a:highlight>
                  <a:srgbClr val="FFFFFF"/>
                </a:highlight>
                <a:latin typeface="+mn-lt"/>
                <a:ea typeface="+mn-ea"/>
                <a:cs typeface="+mn-cs"/>
              </a:rPr>
              <a:t>Based on the bar graph, Linear Regression appears to be the best model because it has the highest R-squared and Adjusted R2 values, indicating it explains the variance in the data better than the other models. Moreover, it has the lowest Mean Squared Error (MSE) and Root Mean Squared Error (RMSE), suggesting its predictions are closer to the actual values with less deviation. The Mean Absolute Error (MAE) is also the lowest for Linear Regression, further confirming its superior predictive accuracy.</a:t>
            </a:r>
            <a:endParaRPr lang="en-US"/>
          </a:p>
        </p:txBody>
      </p:sp>
      <p:pic>
        <p:nvPicPr>
          <p:cNvPr id="18" name="Audio 17">
            <a:hlinkClick r:id="" action="ppaction://media"/>
            <a:extLst>
              <a:ext uri="{FF2B5EF4-FFF2-40B4-BE49-F238E27FC236}">
                <a16:creationId xmlns:a16="http://schemas.microsoft.com/office/drawing/2014/main" id="{DA28CBD1-74AE-0821-6AE3-5186718A079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07790507"/>
      </p:ext>
    </p:extLst>
  </p:cSld>
  <p:clrMapOvr>
    <a:masterClrMapping/>
  </p:clrMapOvr>
  <mc:AlternateContent xmlns:mc="http://schemas.openxmlformats.org/markup-compatibility/2006" xmlns:p14="http://schemas.microsoft.com/office/powerpoint/2010/main">
    <mc:Choice Requires="p14">
      <p:transition spd="slow" p14:dur="2000" advTm="75254"/>
    </mc:Choice>
    <mc:Fallback xmlns="">
      <p:transition spd="slow" advTm="75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DB684-5ACD-86D5-96FA-DA58ACA11D46}"/>
              </a:ext>
            </a:extLst>
          </p:cNvPr>
          <p:cNvSpPr>
            <a:spLocks noGrp="1"/>
          </p:cNvSpPr>
          <p:nvPr>
            <p:ph type="title"/>
          </p:nvPr>
        </p:nvSpPr>
        <p:spPr>
          <a:xfrm>
            <a:off x="761802" y="240241"/>
            <a:ext cx="10760054" cy="1228299"/>
          </a:xfrm>
        </p:spPr>
        <p:txBody>
          <a:bodyPr>
            <a:normAutofit/>
          </a:bodyPr>
          <a:lstStyle/>
          <a:p>
            <a:r>
              <a:rPr lang="en-US" sz="4000" dirty="0"/>
              <a:t>Model Evaluation</a:t>
            </a:r>
          </a:p>
        </p:txBody>
      </p:sp>
      <p:sp>
        <p:nvSpPr>
          <p:cNvPr id="3" name="Content Placeholder 2">
            <a:extLst>
              <a:ext uri="{FF2B5EF4-FFF2-40B4-BE49-F238E27FC236}">
                <a16:creationId xmlns:a16="http://schemas.microsoft.com/office/drawing/2014/main" id="{DB3B474C-559C-FBC7-4279-B67B4535AE40}"/>
              </a:ext>
            </a:extLst>
          </p:cNvPr>
          <p:cNvSpPr>
            <a:spLocks noGrp="1"/>
          </p:cNvSpPr>
          <p:nvPr>
            <p:ph idx="1"/>
          </p:nvPr>
        </p:nvSpPr>
        <p:spPr>
          <a:xfrm>
            <a:off x="761802" y="2321476"/>
            <a:ext cx="4864875" cy="3850724"/>
          </a:xfrm>
        </p:spPr>
        <p:txBody>
          <a:bodyPr anchor="ctr">
            <a:normAutofit/>
          </a:bodyPr>
          <a:lstStyle/>
          <a:p>
            <a:r>
              <a:rPr lang="en-US" sz="2000" b="0" i="0" dirty="0">
                <a:effectLst/>
                <a:highlight>
                  <a:srgbClr val="FFFFFF"/>
                </a:highlight>
                <a:latin typeface="Söhne"/>
              </a:rPr>
              <a:t>The learning curve displays a convergence of training and cross-validation scores as the number of training examples increases, indicating a well-generalizing model.</a:t>
            </a:r>
          </a:p>
          <a:p>
            <a:pPr>
              <a:buFont typeface="Arial" panose="020B0604020202020204" pitchFamily="34" charset="0"/>
              <a:buChar char="•"/>
            </a:pPr>
            <a:r>
              <a:rPr lang="en-US" sz="2000" b="0" i="0" dirty="0">
                <a:effectLst/>
                <a:highlight>
                  <a:srgbClr val="FFFFFF"/>
                </a:highlight>
                <a:latin typeface="Söhne"/>
              </a:rPr>
              <a:t>The model achieves an R-squared value of </a:t>
            </a:r>
            <a:r>
              <a:rPr lang="en-US" sz="2000" b="0" i="0">
                <a:effectLst/>
                <a:highlight>
                  <a:srgbClr val="FFFFFF"/>
                </a:highlight>
                <a:latin typeface="Söhne"/>
              </a:rPr>
              <a:t>approximately </a:t>
            </a:r>
            <a:r>
              <a:rPr lang="en-US" sz="2000">
                <a:highlight>
                  <a:srgbClr val="FFFFFF"/>
                </a:highlight>
                <a:latin typeface="Söhne"/>
              </a:rPr>
              <a:t>79.55 %</a:t>
            </a:r>
            <a:r>
              <a:rPr lang="en-US" sz="2000" b="0" i="0">
                <a:effectLst/>
                <a:highlight>
                  <a:srgbClr val="FFFFFF"/>
                </a:highlight>
                <a:latin typeface="Söhne"/>
              </a:rPr>
              <a:t>, </a:t>
            </a:r>
            <a:r>
              <a:rPr lang="en-US" sz="2000" b="0" i="0" dirty="0">
                <a:effectLst/>
                <a:highlight>
                  <a:srgbClr val="FFFFFF"/>
                </a:highlight>
                <a:latin typeface="Söhne"/>
              </a:rPr>
              <a:t>indicating a strong fit to the data.</a:t>
            </a:r>
          </a:p>
          <a:p>
            <a:pPr>
              <a:buFont typeface="Arial" panose="020B0604020202020204" pitchFamily="34" charset="0"/>
              <a:buChar char="•"/>
            </a:pPr>
            <a:r>
              <a:rPr lang="en-US" sz="2000" b="0" i="0" dirty="0">
                <a:effectLst/>
                <a:highlight>
                  <a:srgbClr val="FFFFFF"/>
                </a:highlight>
                <a:latin typeface="Söhne"/>
              </a:rPr>
              <a:t>The Mean Squared Error (MSE) is roughly 0.029, which suggests the model predictions are close to the actual values</a:t>
            </a:r>
          </a:p>
          <a:p>
            <a:endParaRPr lang="en-US" sz="2000" dirty="0"/>
          </a:p>
        </p:txBody>
      </p:sp>
      <p:pic>
        <p:nvPicPr>
          <p:cNvPr id="10" name="Content Placeholder 4">
            <a:extLst>
              <a:ext uri="{FF2B5EF4-FFF2-40B4-BE49-F238E27FC236}">
                <a16:creationId xmlns:a16="http://schemas.microsoft.com/office/drawing/2014/main" id="{D65C2A50-73B5-77D1-8241-D7AEF2AD8FAA}"/>
              </a:ext>
            </a:extLst>
          </p:cNvPr>
          <p:cNvPicPr>
            <a:picLocks noChangeAspect="1"/>
          </p:cNvPicPr>
          <p:nvPr/>
        </p:nvPicPr>
        <p:blipFill>
          <a:blip r:embed="rId4"/>
          <a:stretch>
            <a:fillRect/>
          </a:stretch>
        </p:blipFill>
        <p:spPr>
          <a:xfrm>
            <a:off x="6343650" y="2542264"/>
            <a:ext cx="5178206" cy="3365834"/>
          </a:xfrm>
          <a:prstGeom prst="rect">
            <a:avLst/>
          </a:prstGeom>
        </p:spPr>
      </p:pic>
      <p:pic>
        <p:nvPicPr>
          <p:cNvPr id="6" name="Audio 5">
            <a:hlinkClick r:id="" action="ppaction://media"/>
            <a:extLst>
              <a:ext uri="{FF2B5EF4-FFF2-40B4-BE49-F238E27FC236}">
                <a16:creationId xmlns:a16="http://schemas.microsoft.com/office/drawing/2014/main" id="{BF8A8A22-C78E-6284-FDF9-44E42E4658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7391915"/>
      </p:ext>
    </p:extLst>
  </p:cSld>
  <p:clrMapOvr>
    <a:masterClrMapping/>
  </p:clrMapOvr>
  <mc:AlternateContent xmlns:mc="http://schemas.openxmlformats.org/markup-compatibility/2006" xmlns:p14="http://schemas.microsoft.com/office/powerpoint/2010/main">
    <mc:Choice Requires="p14">
      <p:transition spd="slow" p14:dur="2000" advTm="39187"/>
    </mc:Choice>
    <mc:Fallback xmlns="">
      <p:transition spd="slow" advTm="39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7229-7CDC-298A-31AF-834D0614C17D}"/>
              </a:ext>
            </a:extLst>
          </p:cNvPr>
          <p:cNvSpPr>
            <a:spLocks noGrp="1"/>
          </p:cNvSpPr>
          <p:nvPr>
            <p:ph type="title"/>
          </p:nvPr>
        </p:nvSpPr>
        <p:spPr>
          <a:xfrm>
            <a:off x="520701" y="250825"/>
            <a:ext cx="10515600" cy="1325563"/>
          </a:xfrm>
        </p:spPr>
        <p:txBody>
          <a:bodyPr/>
          <a:lstStyle/>
          <a:p>
            <a:r>
              <a:rPr lang="en-US" dirty="0"/>
              <a:t>Hyper-Parameter Tunning</a:t>
            </a:r>
          </a:p>
        </p:txBody>
      </p:sp>
      <p:graphicFrame>
        <p:nvGraphicFramePr>
          <p:cNvPr id="14" name="Content Placeholder 2">
            <a:extLst>
              <a:ext uri="{FF2B5EF4-FFF2-40B4-BE49-F238E27FC236}">
                <a16:creationId xmlns:a16="http://schemas.microsoft.com/office/drawing/2014/main" id="{5771A92E-FE9D-486F-4720-EA9E87260E24}"/>
              </a:ext>
            </a:extLst>
          </p:cNvPr>
          <p:cNvGraphicFramePr>
            <a:graphicFrameLocks noGrp="1"/>
          </p:cNvGraphicFramePr>
          <p:nvPr>
            <p:ph idx="1"/>
            <p:extLst>
              <p:ext uri="{D42A27DB-BD31-4B8C-83A1-F6EECF244321}">
                <p14:modId xmlns:p14="http://schemas.microsoft.com/office/powerpoint/2010/main" val="1600523589"/>
              </p:ext>
            </p:extLst>
          </p:nvPr>
        </p:nvGraphicFramePr>
        <p:xfrm>
          <a:off x="381000" y="738596"/>
          <a:ext cx="11684000" cy="50733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078C601F-216E-CA60-B424-D789D03A23DF}"/>
              </a:ext>
            </a:extLst>
          </p:cNvPr>
          <p:cNvPicPr>
            <a:picLocks noChangeAspect="1"/>
          </p:cNvPicPr>
          <p:nvPr/>
        </p:nvPicPr>
        <p:blipFill>
          <a:blip r:embed="rId9"/>
          <a:stretch>
            <a:fillRect/>
          </a:stretch>
        </p:blipFill>
        <p:spPr>
          <a:xfrm>
            <a:off x="7491022" y="365125"/>
            <a:ext cx="3545279" cy="1513561"/>
          </a:xfrm>
          <a:prstGeom prst="rect">
            <a:avLst/>
          </a:prstGeom>
        </p:spPr>
      </p:pic>
      <p:pic>
        <p:nvPicPr>
          <p:cNvPr id="9" name="Picture 8">
            <a:extLst>
              <a:ext uri="{FF2B5EF4-FFF2-40B4-BE49-F238E27FC236}">
                <a16:creationId xmlns:a16="http://schemas.microsoft.com/office/drawing/2014/main" id="{857232C0-C654-1FA1-8FC7-A49A08008DB0}"/>
              </a:ext>
            </a:extLst>
          </p:cNvPr>
          <p:cNvPicPr>
            <a:picLocks noChangeAspect="1"/>
          </p:cNvPicPr>
          <p:nvPr/>
        </p:nvPicPr>
        <p:blipFill>
          <a:blip r:embed="rId10"/>
          <a:stretch>
            <a:fillRect/>
          </a:stretch>
        </p:blipFill>
        <p:spPr>
          <a:xfrm>
            <a:off x="996952" y="5511775"/>
            <a:ext cx="4610099" cy="673605"/>
          </a:xfrm>
          <a:prstGeom prst="rect">
            <a:avLst/>
          </a:prstGeom>
        </p:spPr>
      </p:pic>
      <p:pic>
        <p:nvPicPr>
          <p:cNvPr id="11" name="Picture 10">
            <a:extLst>
              <a:ext uri="{FF2B5EF4-FFF2-40B4-BE49-F238E27FC236}">
                <a16:creationId xmlns:a16="http://schemas.microsoft.com/office/drawing/2014/main" id="{78D45196-9352-E3F2-5737-E31DDD9F5110}"/>
              </a:ext>
            </a:extLst>
          </p:cNvPr>
          <p:cNvPicPr>
            <a:picLocks noChangeAspect="1"/>
          </p:cNvPicPr>
          <p:nvPr/>
        </p:nvPicPr>
        <p:blipFill>
          <a:blip r:embed="rId11"/>
          <a:stretch>
            <a:fillRect/>
          </a:stretch>
        </p:blipFill>
        <p:spPr>
          <a:xfrm>
            <a:off x="5969000" y="5470608"/>
            <a:ext cx="5842000" cy="673605"/>
          </a:xfrm>
          <a:prstGeom prst="rect">
            <a:avLst/>
          </a:prstGeom>
        </p:spPr>
      </p:pic>
      <p:sp>
        <p:nvSpPr>
          <p:cNvPr id="12" name="Arrow: Right 11">
            <a:extLst>
              <a:ext uri="{FF2B5EF4-FFF2-40B4-BE49-F238E27FC236}">
                <a16:creationId xmlns:a16="http://schemas.microsoft.com/office/drawing/2014/main" id="{EDB346AC-7BC1-72F1-E34E-5CEEA41CD30D}"/>
              </a:ext>
            </a:extLst>
          </p:cNvPr>
          <p:cNvSpPr/>
          <p:nvPr/>
        </p:nvSpPr>
        <p:spPr>
          <a:xfrm>
            <a:off x="5092700" y="5811909"/>
            <a:ext cx="100330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6C45B9BF-06BD-C722-D95A-22959EB18CC8}"/>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0732300"/>
      </p:ext>
    </p:extLst>
  </p:cSld>
  <p:clrMapOvr>
    <a:masterClrMapping/>
  </p:clrMapOvr>
  <mc:AlternateContent xmlns:mc="http://schemas.openxmlformats.org/markup-compatibility/2006" xmlns:p14="http://schemas.microsoft.com/office/powerpoint/2010/main">
    <mc:Choice Requires="p14">
      <p:transition spd="slow" p14:dur="2000" advTm="36966"/>
    </mc:Choice>
    <mc:Fallback xmlns="">
      <p:transition spd="slow" advTm="36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E5B711-7D06-D16B-A9A9-C9951F9AC37A}"/>
              </a:ext>
            </a:extLst>
          </p:cNvPr>
          <p:cNvSpPr>
            <a:spLocks noGrp="1"/>
          </p:cNvSpPr>
          <p:nvPr>
            <p:ph type="title"/>
          </p:nvPr>
        </p:nvSpPr>
        <p:spPr>
          <a:xfrm>
            <a:off x="1115568" y="548640"/>
            <a:ext cx="10168128" cy="1179576"/>
          </a:xfrm>
        </p:spPr>
        <p:txBody>
          <a:bodyPr>
            <a:normAutofit/>
          </a:bodyPr>
          <a:lstStyle/>
          <a:p>
            <a:r>
              <a:rPr lang="en-US" sz="4000"/>
              <a:t>Conclusion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8210F9F-5D8D-6215-8AAB-1AB8AC49527A}"/>
              </a:ext>
            </a:extLst>
          </p:cNvPr>
          <p:cNvSpPr>
            <a:spLocks noGrp="1"/>
          </p:cNvSpPr>
          <p:nvPr>
            <p:ph idx="1"/>
          </p:nvPr>
        </p:nvSpPr>
        <p:spPr>
          <a:xfrm>
            <a:off x="1115568" y="2481943"/>
            <a:ext cx="10168128" cy="3695020"/>
          </a:xfrm>
        </p:spPr>
        <p:txBody>
          <a:bodyPr>
            <a:normAutofit fontScale="92500" lnSpcReduction="20000"/>
          </a:bodyPr>
          <a:lstStyle/>
          <a:p>
            <a:pPr>
              <a:lnSpc>
                <a:spcPct val="150000"/>
              </a:lnSpc>
            </a:pPr>
            <a:r>
              <a:rPr lang="en-US" sz="2200" i="0">
                <a:effectLst/>
                <a:highlight>
                  <a:srgbClr val="FFFFFF"/>
                </a:highlight>
              </a:rPr>
              <a:t>In this project, we </a:t>
            </a:r>
            <a:r>
              <a:rPr lang="en-US" sz="2200" i="0" dirty="0">
                <a:effectLst/>
                <a:highlight>
                  <a:srgbClr val="FFFFFF"/>
                </a:highlight>
              </a:rPr>
              <a:t>developed a house price prediction model with strong performance metrics.</a:t>
            </a:r>
          </a:p>
          <a:p>
            <a:pPr>
              <a:lnSpc>
                <a:spcPct val="150000"/>
              </a:lnSpc>
            </a:pPr>
            <a:r>
              <a:rPr lang="en-US" sz="2200" dirty="0"/>
              <a:t>Features like `1stFlrSF`, `GrLivArea`, and `GarageArea` are having strong relation with the target variable.</a:t>
            </a:r>
          </a:p>
          <a:p>
            <a:pPr>
              <a:lnSpc>
                <a:spcPct val="150000"/>
              </a:lnSpc>
            </a:pPr>
            <a:r>
              <a:rPr lang="en-US" sz="2200" dirty="0"/>
              <a:t>The best performing model is Linear Regression with highest </a:t>
            </a:r>
            <a:r>
              <a:rPr lang="en-US" sz="2200"/>
              <a:t>R2 of 79.5 % &amp; </a:t>
            </a:r>
            <a:r>
              <a:rPr lang="en-US" sz="2200" dirty="0"/>
              <a:t>Adjusted_R2 Scores and lowest MAE,MSE,RMSE values.</a:t>
            </a:r>
          </a:p>
          <a:p>
            <a:pPr>
              <a:lnSpc>
                <a:spcPct val="150000"/>
              </a:lnSpc>
            </a:pPr>
            <a:r>
              <a:rPr lang="en-US" sz="2200" i="0" dirty="0">
                <a:effectLst/>
                <a:highlight>
                  <a:srgbClr val="FFFFFF"/>
                </a:highlight>
              </a:rPr>
              <a:t>The project effectively addresses the task of house price prediction and contributes as a valuable tool in the dynamic real estate industry.</a:t>
            </a:r>
          </a:p>
          <a:p>
            <a:endParaRPr lang="en-US" sz="2200" dirty="0"/>
          </a:p>
        </p:txBody>
      </p:sp>
      <p:pic>
        <p:nvPicPr>
          <p:cNvPr id="7" name="Audio 6">
            <a:hlinkClick r:id="" action="ppaction://media"/>
            <a:extLst>
              <a:ext uri="{FF2B5EF4-FFF2-40B4-BE49-F238E27FC236}">
                <a16:creationId xmlns:a16="http://schemas.microsoft.com/office/drawing/2014/main" id="{F7BD4C9E-69C4-F75D-573F-FB98DE9C98D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7466219"/>
      </p:ext>
    </p:extLst>
  </p:cSld>
  <p:clrMapOvr>
    <a:masterClrMapping/>
  </p:clrMapOvr>
  <mc:AlternateContent xmlns:mc="http://schemas.openxmlformats.org/markup-compatibility/2006" xmlns:p14="http://schemas.microsoft.com/office/powerpoint/2010/main">
    <mc:Choice Requires="p14">
      <p:transition spd="slow" p14:dur="2000" advTm="37953"/>
    </mc:Choice>
    <mc:Fallback xmlns="">
      <p:transition spd="slow" advTm="37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White puzzle with one red piece">
            <a:extLst>
              <a:ext uri="{FF2B5EF4-FFF2-40B4-BE49-F238E27FC236}">
                <a16:creationId xmlns:a16="http://schemas.microsoft.com/office/drawing/2014/main" id="{46513F40-A470-CC65-A048-16B4E52302E1}"/>
              </a:ext>
            </a:extLst>
          </p:cNvPr>
          <p:cNvPicPr>
            <a:picLocks noChangeAspect="1"/>
          </p:cNvPicPr>
          <p:nvPr/>
        </p:nvPicPr>
        <p:blipFill rotWithShape="1">
          <a:blip r:embed="rId4"/>
          <a:srcRect l="4627" r="24273"/>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223112-A655-94FB-55EF-FAED4A6FFA2C}"/>
              </a:ext>
            </a:extLst>
          </p:cNvPr>
          <p:cNvSpPr>
            <a:spLocks noGrp="1"/>
          </p:cNvSpPr>
          <p:nvPr>
            <p:ph type="title"/>
          </p:nvPr>
        </p:nvSpPr>
        <p:spPr>
          <a:xfrm>
            <a:off x="371094" y="1161288"/>
            <a:ext cx="3438144" cy="1124712"/>
          </a:xfrm>
        </p:spPr>
        <p:txBody>
          <a:bodyPr anchor="b">
            <a:normAutofit/>
          </a:bodyPr>
          <a:lstStyle/>
          <a:p>
            <a:r>
              <a:rPr lang="en-US" sz="2800" dirty="0"/>
              <a:t>Contents</a:t>
            </a:r>
          </a:p>
        </p:txBody>
      </p:sp>
      <p:sp>
        <p:nvSpPr>
          <p:cNvPr id="31" name="Rectangle 3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8249CEF-F17D-FFC7-35C6-20077348D903}"/>
              </a:ext>
            </a:extLst>
          </p:cNvPr>
          <p:cNvSpPr>
            <a:spLocks noGrp="1"/>
          </p:cNvSpPr>
          <p:nvPr>
            <p:ph idx="1"/>
          </p:nvPr>
        </p:nvSpPr>
        <p:spPr>
          <a:xfrm>
            <a:off x="371094" y="2718054"/>
            <a:ext cx="4747006" cy="4038346"/>
          </a:xfrm>
        </p:spPr>
        <p:txBody>
          <a:bodyPr anchor="t">
            <a:normAutofit/>
          </a:bodyPr>
          <a:lstStyle/>
          <a:p>
            <a:pPr>
              <a:buFont typeface="Wingdings" panose="05000000000000000000" pitchFamily="2" charset="2"/>
              <a:buChar char="Ø"/>
            </a:pPr>
            <a:r>
              <a:rPr lang="en-US" sz="1600" b="1" i="0" dirty="0">
                <a:effectLst/>
                <a:highlight>
                  <a:srgbClr val="FFFFFF"/>
                </a:highlight>
              </a:rPr>
              <a:t>Introduction</a:t>
            </a:r>
            <a:endParaRPr lang="en-US" sz="1600" b="0" i="0" dirty="0">
              <a:effectLst/>
              <a:highlight>
                <a:srgbClr val="FFFFFF"/>
              </a:highlight>
            </a:endParaRPr>
          </a:p>
          <a:p>
            <a:pPr>
              <a:buFont typeface="Wingdings" panose="05000000000000000000" pitchFamily="2" charset="2"/>
              <a:buChar char="Ø"/>
            </a:pPr>
            <a:r>
              <a:rPr lang="en-US" sz="1600" b="1" i="0" dirty="0">
                <a:effectLst/>
                <a:highlight>
                  <a:srgbClr val="FFFFFF"/>
                </a:highlight>
              </a:rPr>
              <a:t>Problem Statement</a:t>
            </a:r>
          </a:p>
          <a:p>
            <a:pPr>
              <a:buFont typeface="Wingdings" panose="05000000000000000000" pitchFamily="2" charset="2"/>
              <a:buChar char="Ø"/>
            </a:pPr>
            <a:r>
              <a:rPr lang="en-US" sz="1600" b="1" i="0" dirty="0">
                <a:effectLst/>
                <a:highlight>
                  <a:srgbClr val="FFFFFF"/>
                </a:highlight>
              </a:rPr>
              <a:t>Initial Data Exploration</a:t>
            </a:r>
            <a:endParaRPr lang="en-US" sz="1600" b="1" dirty="0">
              <a:highlight>
                <a:srgbClr val="FFFFFF"/>
              </a:highlight>
            </a:endParaRPr>
          </a:p>
          <a:p>
            <a:pPr>
              <a:buFont typeface="Wingdings" panose="05000000000000000000" pitchFamily="2" charset="2"/>
              <a:buChar char="Ø"/>
            </a:pPr>
            <a:r>
              <a:rPr lang="en-US" sz="1600" b="1" i="0" dirty="0">
                <a:effectLst/>
                <a:highlight>
                  <a:srgbClr val="FFFFFF"/>
                </a:highlight>
              </a:rPr>
              <a:t>Exploratory Data Analysis - Visualizations</a:t>
            </a:r>
            <a:endParaRPr lang="en-US" sz="1600" b="0" i="0" dirty="0">
              <a:effectLst/>
              <a:highlight>
                <a:srgbClr val="FFFFFF"/>
              </a:highlight>
            </a:endParaRPr>
          </a:p>
          <a:p>
            <a:pPr>
              <a:buFont typeface="Wingdings" panose="05000000000000000000" pitchFamily="2" charset="2"/>
              <a:buChar char="Ø"/>
            </a:pPr>
            <a:r>
              <a:rPr lang="en-US" sz="1600" b="1" i="0" dirty="0">
                <a:effectLst/>
                <a:highlight>
                  <a:srgbClr val="FFFFFF"/>
                </a:highlight>
              </a:rPr>
              <a:t>Data Preprocessing</a:t>
            </a:r>
          </a:p>
          <a:p>
            <a:pPr>
              <a:buFont typeface="Wingdings" panose="05000000000000000000" pitchFamily="2" charset="2"/>
              <a:buChar char="Ø"/>
            </a:pPr>
            <a:r>
              <a:rPr lang="en-US" sz="1600" b="1" i="0" dirty="0">
                <a:effectLst/>
                <a:highlight>
                  <a:srgbClr val="FFFFFF"/>
                </a:highlight>
              </a:rPr>
              <a:t>Feature Engineering</a:t>
            </a:r>
          </a:p>
          <a:p>
            <a:pPr>
              <a:buFont typeface="Wingdings" panose="05000000000000000000" pitchFamily="2" charset="2"/>
              <a:buChar char="Ø"/>
            </a:pPr>
            <a:r>
              <a:rPr lang="en-US" sz="1600" b="1" i="0" dirty="0">
                <a:effectLst/>
                <a:highlight>
                  <a:srgbClr val="FFFFFF"/>
                </a:highlight>
              </a:rPr>
              <a:t>Model Selection </a:t>
            </a:r>
          </a:p>
          <a:p>
            <a:pPr>
              <a:buFont typeface="Wingdings" panose="05000000000000000000" pitchFamily="2" charset="2"/>
              <a:buChar char="Ø"/>
            </a:pPr>
            <a:r>
              <a:rPr lang="en-US" sz="1600" b="1" i="0" dirty="0">
                <a:effectLst/>
                <a:highlight>
                  <a:srgbClr val="FFFFFF"/>
                </a:highlight>
              </a:rPr>
              <a:t>Training the Model</a:t>
            </a:r>
          </a:p>
          <a:p>
            <a:pPr>
              <a:buFont typeface="Wingdings" panose="05000000000000000000" pitchFamily="2" charset="2"/>
              <a:buChar char="Ø"/>
            </a:pPr>
            <a:r>
              <a:rPr lang="en-US" sz="1600" b="1" i="0" dirty="0">
                <a:effectLst/>
                <a:highlight>
                  <a:srgbClr val="FFFFFF"/>
                </a:highlight>
              </a:rPr>
              <a:t>Model Evaluation </a:t>
            </a:r>
          </a:p>
          <a:p>
            <a:pPr>
              <a:buFont typeface="Wingdings" panose="05000000000000000000" pitchFamily="2" charset="2"/>
              <a:buChar char="Ø"/>
            </a:pPr>
            <a:r>
              <a:rPr lang="en-US" sz="1600" b="1" i="0" dirty="0">
                <a:effectLst/>
                <a:highlight>
                  <a:srgbClr val="FFFFFF"/>
                </a:highlight>
              </a:rPr>
              <a:t>Fine-Tuning the Model</a:t>
            </a:r>
          </a:p>
          <a:p>
            <a:pPr>
              <a:buFont typeface="Wingdings" panose="05000000000000000000" pitchFamily="2" charset="2"/>
              <a:buChar char="Ø"/>
            </a:pPr>
            <a:r>
              <a:rPr lang="en-US" sz="1600" b="1" i="0" dirty="0">
                <a:effectLst/>
                <a:highlight>
                  <a:srgbClr val="FFFFFF"/>
                </a:highlight>
              </a:rPr>
              <a:t>Conclusion</a:t>
            </a:r>
            <a:br>
              <a:rPr lang="en-US" sz="1100" b="0" i="0" dirty="0">
                <a:effectLst/>
                <a:highlight>
                  <a:srgbClr val="FFFFFF"/>
                </a:highlight>
              </a:rPr>
            </a:br>
            <a:endParaRPr lang="en-US" sz="1100" dirty="0"/>
          </a:p>
        </p:txBody>
      </p:sp>
      <p:pic>
        <p:nvPicPr>
          <p:cNvPr id="8" name="Audio 7">
            <a:hlinkClick r:id="" action="ppaction://media"/>
            <a:extLst>
              <a:ext uri="{FF2B5EF4-FFF2-40B4-BE49-F238E27FC236}">
                <a16:creationId xmlns:a16="http://schemas.microsoft.com/office/drawing/2014/main" id="{43435422-D7DB-640D-B979-34112C76C95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15077234"/>
      </p:ext>
    </p:extLst>
  </p:cSld>
  <p:clrMapOvr>
    <a:masterClrMapping/>
  </p:clrMapOvr>
  <mc:AlternateContent xmlns:mc="http://schemas.openxmlformats.org/markup-compatibility/2006" xmlns:p14="http://schemas.microsoft.com/office/powerpoint/2010/main">
    <mc:Choice Requires="p14">
      <p:transition spd="slow" p14:dur="2000" advTm="5917"/>
    </mc:Choice>
    <mc:Fallback xmlns="">
      <p:transition spd="slow" advTm="5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AA980DC-27BD-AA05-11C4-0D3443C730B7}"/>
              </a:ext>
            </a:extLst>
          </p:cNvPr>
          <p:cNvPicPr>
            <a:picLocks noGrp="1" noChangeAspect="1"/>
          </p:cNvPicPr>
          <p:nvPr>
            <p:ph idx="1"/>
          </p:nvPr>
        </p:nvPicPr>
        <p:blipFill rotWithShape="1">
          <a:blip r:embed="rId4"/>
          <a:srcRect t="13668" b="11241"/>
          <a:stretch/>
        </p:blipFill>
        <p:spPr>
          <a:xfrm>
            <a:off x="20" y="10"/>
            <a:ext cx="12191980" cy="6866290"/>
          </a:xfrm>
          <a:prstGeom prst="rect">
            <a:avLst/>
          </a:prstGeom>
        </p:spPr>
      </p:pic>
      <p:pic>
        <p:nvPicPr>
          <p:cNvPr id="6" name="Audio 5">
            <a:hlinkClick r:id="" action="ppaction://media"/>
            <a:extLst>
              <a:ext uri="{FF2B5EF4-FFF2-40B4-BE49-F238E27FC236}">
                <a16:creationId xmlns:a16="http://schemas.microsoft.com/office/drawing/2014/main" id="{4B8770D9-1C9D-BA33-2DB5-8172FDE5D59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50471027"/>
      </p:ext>
    </p:extLst>
  </p:cSld>
  <p:clrMapOvr>
    <a:masterClrMapping/>
  </p:clrMapOvr>
  <mc:AlternateContent xmlns:mc="http://schemas.openxmlformats.org/markup-compatibility/2006" xmlns:p14="http://schemas.microsoft.com/office/powerpoint/2010/main">
    <mc:Choice Requires="p14">
      <p:transition spd="slow" p14:dur="2000" advTm="2100"/>
    </mc:Choice>
    <mc:Fallback xmlns="">
      <p:transition spd="slow" advTm="2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idsection of a person holding a miniature house">
            <a:extLst>
              <a:ext uri="{FF2B5EF4-FFF2-40B4-BE49-F238E27FC236}">
                <a16:creationId xmlns:a16="http://schemas.microsoft.com/office/drawing/2014/main" id="{0637FCBB-CCB1-741B-D0F5-6C47B88E02DF}"/>
              </a:ext>
            </a:extLst>
          </p:cNvPr>
          <p:cNvPicPr>
            <a:picLocks noChangeAspect="1"/>
          </p:cNvPicPr>
          <p:nvPr/>
        </p:nvPicPr>
        <p:blipFill rotWithShape="1">
          <a:blip r:embed="rId4"/>
          <a:srcRect r="20367" b="-1"/>
          <a:stretch/>
        </p:blipFill>
        <p:spPr>
          <a:xfrm>
            <a:off x="3523488" y="9154"/>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E2F15-EB89-A07B-F259-CBFC7C3E65C6}"/>
              </a:ext>
            </a:extLst>
          </p:cNvPr>
          <p:cNvSpPr>
            <a:spLocks noGrp="1"/>
          </p:cNvSpPr>
          <p:nvPr>
            <p:ph type="title"/>
          </p:nvPr>
        </p:nvSpPr>
        <p:spPr>
          <a:xfrm>
            <a:off x="424815" y="994740"/>
            <a:ext cx="3438144" cy="1124712"/>
          </a:xfrm>
        </p:spPr>
        <p:txBody>
          <a:bodyPr anchor="b">
            <a:normAutofit/>
          </a:bodyPr>
          <a:lstStyle/>
          <a:p>
            <a:r>
              <a:rPr lang="en-US" sz="4000" dirty="0"/>
              <a:t>Introduction</a:t>
            </a:r>
            <a:r>
              <a:rPr lang="en-US" sz="2800" dirty="0"/>
              <a:t> </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1A1993A-DC9D-6913-DF56-3E597C40BB08}"/>
              </a:ext>
            </a:extLst>
          </p:cNvPr>
          <p:cNvSpPr>
            <a:spLocks noGrp="1"/>
          </p:cNvSpPr>
          <p:nvPr>
            <p:ph idx="1"/>
          </p:nvPr>
        </p:nvSpPr>
        <p:spPr>
          <a:xfrm>
            <a:off x="371094" y="2718054"/>
            <a:ext cx="6312510" cy="3541344"/>
          </a:xfrm>
        </p:spPr>
        <p:txBody>
          <a:bodyPr anchor="t">
            <a:normAutofit/>
          </a:bodyPr>
          <a:lstStyle/>
          <a:p>
            <a:pPr>
              <a:lnSpc>
                <a:spcPct val="150000"/>
              </a:lnSpc>
            </a:pPr>
            <a:r>
              <a:rPr lang="en-US" sz="1600" dirty="0"/>
              <a:t>Determining the right price of a house involves carefully considering various factors related to the house.</a:t>
            </a:r>
          </a:p>
          <a:p>
            <a:pPr>
              <a:lnSpc>
                <a:spcPct val="150000"/>
              </a:lnSpc>
            </a:pPr>
            <a:r>
              <a:rPr lang="en-US" sz="1600" dirty="0"/>
              <a:t>This helps meet the expectations of both buyers and sellers by ensuring an accurate valuation based on market trends and the property's attractiveness. . </a:t>
            </a:r>
          </a:p>
          <a:p>
            <a:pPr>
              <a:lnSpc>
                <a:spcPct val="150000"/>
              </a:lnSpc>
            </a:pPr>
            <a:r>
              <a:rPr lang="en-US" sz="1600" dirty="0"/>
              <a:t>Fair and transparent pricing encourages healthy competition and helps consumers make decisions that match their budgets and personal preferences.</a:t>
            </a:r>
          </a:p>
        </p:txBody>
      </p:sp>
      <p:pic>
        <p:nvPicPr>
          <p:cNvPr id="7" name="Audio 6">
            <a:hlinkClick r:id="" action="ppaction://media"/>
            <a:extLst>
              <a:ext uri="{FF2B5EF4-FFF2-40B4-BE49-F238E27FC236}">
                <a16:creationId xmlns:a16="http://schemas.microsoft.com/office/drawing/2014/main" id="{4115BA15-4BEB-DDAA-AFE3-1B7F83D58BC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82294330"/>
      </p:ext>
    </p:extLst>
  </p:cSld>
  <p:clrMapOvr>
    <a:masterClrMapping/>
  </p:clrMapOvr>
  <mc:AlternateContent xmlns:mc="http://schemas.openxmlformats.org/markup-compatibility/2006" xmlns:p14="http://schemas.microsoft.com/office/powerpoint/2010/main">
    <mc:Choice Requires="p14">
      <p:transition spd="slow" p14:dur="2000" advTm="31510"/>
    </mc:Choice>
    <mc:Fallback xmlns="">
      <p:transition spd="slow" advTm="31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8440-74EC-C8CA-83B1-73B58FE505B0}"/>
              </a:ext>
            </a:extLst>
          </p:cNvPr>
          <p:cNvSpPr>
            <a:spLocks noGrp="1"/>
          </p:cNvSpPr>
          <p:nvPr>
            <p:ph type="title"/>
          </p:nvPr>
        </p:nvSpPr>
        <p:spPr/>
        <p:txBody>
          <a:bodyPr/>
          <a:lstStyle/>
          <a:p>
            <a:r>
              <a:rPr lang="en-US" dirty="0"/>
              <a:t>Problem Statement</a:t>
            </a:r>
          </a:p>
        </p:txBody>
      </p:sp>
      <p:graphicFrame>
        <p:nvGraphicFramePr>
          <p:cNvPr id="5" name="Content Placeholder 2">
            <a:extLst>
              <a:ext uri="{FF2B5EF4-FFF2-40B4-BE49-F238E27FC236}">
                <a16:creationId xmlns:a16="http://schemas.microsoft.com/office/drawing/2014/main" id="{3A68057C-8F0C-489B-914F-93B8A3F6E985}"/>
              </a:ext>
            </a:extLst>
          </p:cNvPr>
          <p:cNvGraphicFramePr>
            <a:graphicFrameLocks noGrp="1"/>
          </p:cNvGraphicFramePr>
          <p:nvPr>
            <p:ph idx="1"/>
            <p:extLst>
              <p:ext uri="{D42A27DB-BD31-4B8C-83A1-F6EECF244321}">
                <p14:modId xmlns:p14="http://schemas.microsoft.com/office/powerpoint/2010/main" val="4740952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F036DF0C-E75E-846B-A1DF-EED667AA77F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91023"/>
      </p:ext>
    </p:extLst>
  </p:cSld>
  <p:clrMapOvr>
    <a:masterClrMapping/>
  </p:clrMapOvr>
  <mc:AlternateContent xmlns:mc="http://schemas.openxmlformats.org/markup-compatibility/2006" xmlns:p14="http://schemas.microsoft.com/office/powerpoint/2010/main">
    <mc:Choice Requires="p14">
      <p:transition spd="slow" p14:dur="2000" advTm="31640"/>
    </mc:Choice>
    <mc:Fallback xmlns="">
      <p:transition spd="slow" advTm="31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Rectangle 4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16FC03-6A7E-4873-D7AA-1DFE8BEFEDBB}"/>
              </a:ext>
            </a:extLst>
          </p:cNvPr>
          <p:cNvSpPr>
            <a:spLocks noGrp="1"/>
          </p:cNvSpPr>
          <p:nvPr>
            <p:ph type="title"/>
          </p:nvPr>
        </p:nvSpPr>
        <p:spPr>
          <a:xfrm>
            <a:off x="1115568" y="548640"/>
            <a:ext cx="10168128" cy="1179576"/>
          </a:xfrm>
        </p:spPr>
        <p:txBody>
          <a:bodyPr>
            <a:normAutofit/>
          </a:bodyPr>
          <a:lstStyle/>
          <a:p>
            <a:r>
              <a:rPr lang="en-US" sz="4000">
                <a:latin typeface="+mn-lt"/>
              </a:rPr>
              <a:t>Initial Data Exploration</a:t>
            </a:r>
          </a:p>
        </p:txBody>
      </p:sp>
      <p:sp>
        <p:nvSpPr>
          <p:cNvPr id="45" name="Rectangle 4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Content Placeholder 2">
            <a:extLst>
              <a:ext uri="{FF2B5EF4-FFF2-40B4-BE49-F238E27FC236}">
                <a16:creationId xmlns:a16="http://schemas.microsoft.com/office/drawing/2014/main" id="{B6552E95-6254-A9CC-C56D-8D023FD03CC3}"/>
              </a:ext>
            </a:extLst>
          </p:cNvPr>
          <p:cNvSpPr>
            <a:spLocks noGrp="1"/>
          </p:cNvSpPr>
          <p:nvPr>
            <p:ph idx="1"/>
          </p:nvPr>
        </p:nvSpPr>
        <p:spPr>
          <a:xfrm>
            <a:off x="1115568" y="2481943"/>
            <a:ext cx="10168128" cy="3695020"/>
          </a:xfrm>
        </p:spPr>
        <p:txBody>
          <a:bodyPr>
            <a:normAutofit/>
          </a:bodyPr>
          <a:lstStyle/>
          <a:p>
            <a:r>
              <a:rPr lang="en-US" sz="2000" b="0" i="0" dirty="0">
                <a:effectLst/>
                <a:highlight>
                  <a:srgbClr val="FFFFFF"/>
                </a:highlight>
              </a:rPr>
              <a:t>We </a:t>
            </a:r>
            <a:r>
              <a:rPr lang="en-US" sz="2000" dirty="0">
                <a:highlight>
                  <a:srgbClr val="FFFFFF"/>
                </a:highlight>
              </a:rPr>
              <a:t>l</a:t>
            </a:r>
            <a:r>
              <a:rPr lang="en-US" sz="2000" b="0" i="0" dirty="0">
                <a:effectLst/>
                <a:highlight>
                  <a:srgbClr val="FFFFFF"/>
                </a:highlight>
              </a:rPr>
              <a:t>oad the dataset into a suitable data structure using pandas. </a:t>
            </a:r>
            <a:r>
              <a:rPr lang="en-US" sz="2000" dirty="0">
                <a:highlight>
                  <a:srgbClr val="FFFFFF"/>
                </a:highlight>
              </a:rPr>
              <a:t>Dimension of the Datasets  = 1460 *81</a:t>
            </a:r>
          </a:p>
          <a:p>
            <a:pPr lvl="1">
              <a:buFont typeface="Courier New" panose="02070309020205020404" pitchFamily="49" charset="0"/>
              <a:buChar char="o"/>
            </a:pPr>
            <a:r>
              <a:rPr lang="en-US" sz="2000" b="0" i="0" dirty="0">
                <a:effectLst/>
                <a:highlight>
                  <a:srgbClr val="FFFFFF"/>
                </a:highlight>
              </a:rPr>
              <a:t>There is a total of 1460 records/rows and 81 attributes/columns.</a:t>
            </a:r>
          </a:p>
          <a:p>
            <a:pPr lvl="1">
              <a:buFont typeface="Courier New" panose="02070309020205020404" pitchFamily="49" charset="0"/>
              <a:buChar char="o"/>
            </a:pPr>
            <a:r>
              <a:rPr lang="en-US" sz="2000" b="0" i="0" dirty="0">
                <a:effectLst/>
                <a:highlight>
                  <a:srgbClr val="FFFFFF"/>
                </a:highlight>
              </a:rPr>
              <a:t>Out of 81 columns, 38 columns are numerical, and 43 columns are categorical.</a:t>
            </a:r>
          </a:p>
          <a:p>
            <a:pPr marL="457200" lvl="1" indent="0">
              <a:buNone/>
            </a:pPr>
            <a:endParaRPr lang="en-US" sz="2000" b="0" i="0" dirty="0">
              <a:effectLst/>
              <a:highlight>
                <a:srgbClr val="FFFFFF"/>
              </a:highlight>
            </a:endParaRPr>
          </a:p>
          <a:p>
            <a:r>
              <a:rPr lang="en-US" sz="2000" b="0" i="0" dirty="0">
                <a:effectLst/>
              </a:rPr>
              <a:t>Performed Descriptive Statistical Analysis on Numerical Features</a:t>
            </a:r>
          </a:p>
          <a:p>
            <a:pPr marL="457200" lvl="1" indent="0">
              <a:buNone/>
            </a:pPr>
            <a:r>
              <a:rPr lang="en-US" sz="2000" b="0" i="0" dirty="0">
                <a:effectLst/>
              </a:rPr>
              <a:t>Numerical Features like:  “LotArea,” “BsmtFinSF1”, ”BsmtUnfSF,” “TotalBsmtSF”, ”GrLivArea’,  “MiscVal,” and even the target feature SalePrice is having very high deviation values that can lead to bias, Overfitting, and can affect the accuracy of the model.</a:t>
            </a:r>
          </a:p>
          <a:p>
            <a:pPr marL="0" indent="0">
              <a:buNone/>
            </a:pPr>
            <a:endParaRPr lang="en-US" sz="2000" dirty="0"/>
          </a:p>
        </p:txBody>
      </p:sp>
      <p:pic>
        <p:nvPicPr>
          <p:cNvPr id="5" name="Audio 4">
            <a:hlinkClick r:id="" action="ppaction://media"/>
            <a:extLst>
              <a:ext uri="{FF2B5EF4-FFF2-40B4-BE49-F238E27FC236}">
                <a16:creationId xmlns:a16="http://schemas.microsoft.com/office/drawing/2014/main" id="{1CCDC1D0-B41C-0745-D5E7-B66115DB9F0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31985222"/>
      </p:ext>
    </p:extLst>
  </p:cSld>
  <p:clrMapOvr>
    <a:masterClrMapping/>
  </p:clrMapOvr>
  <mc:AlternateContent xmlns:mc="http://schemas.openxmlformats.org/markup-compatibility/2006" xmlns:p14="http://schemas.microsoft.com/office/powerpoint/2010/main">
    <mc:Choice Requires="p14">
      <p:transition spd="slow" p14:dur="2000" advTm="65967"/>
    </mc:Choice>
    <mc:Fallback xmlns="">
      <p:transition spd="slow" advTm="65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A324E3-CD00-72FA-7090-DC24B3E46DA3}"/>
              </a:ext>
            </a:extLst>
          </p:cNvPr>
          <p:cNvSpPr>
            <a:spLocks noGrp="1"/>
          </p:cNvSpPr>
          <p:nvPr>
            <p:ph type="title"/>
          </p:nvPr>
        </p:nvSpPr>
        <p:spPr>
          <a:xfrm>
            <a:off x="841248" y="510047"/>
            <a:ext cx="3300984" cy="1645920"/>
          </a:xfrm>
        </p:spPr>
        <p:txBody>
          <a:bodyPr>
            <a:normAutofit/>
          </a:bodyPr>
          <a:lstStyle/>
          <a:p>
            <a:r>
              <a:rPr lang="en-US" sz="2800"/>
              <a:t>Exploratory Data Analysis</a:t>
            </a:r>
          </a:p>
        </p:txBody>
      </p:sp>
      <p:sp>
        <p:nvSpPr>
          <p:cNvPr id="17" name="Rectangle 16">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269449-0EA3-93FE-A243-88FAA3F908E6}"/>
              </a:ext>
            </a:extLst>
          </p:cNvPr>
          <p:cNvSpPr>
            <a:spLocks noGrp="1"/>
          </p:cNvSpPr>
          <p:nvPr>
            <p:ph idx="1"/>
          </p:nvPr>
        </p:nvSpPr>
        <p:spPr>
          <a:xfrm>
            <a:off x="4581144" y="510047"/>
            <a:ext cx="6858000" cy="1645920"/>
          </a:xfrm>
        </p:spPr>
        <p:txBody>
          <a:bodyPr anchor="ctr">
            <a:normAutofit/>
          </a:bodyPr>
          <a:lstStyle/>
          <a:p>
            <a:r>
              <a:rPr lang="en-US" sz="1800" dirty="0"/>
              <a:t>To </a:t>
            </a:r>
            <a:r>
              <a:rPr lang="en-US" sz="2000" dirty="0"/>
              <a:t>identify trends, patterns, and relationships among the variables we plotted the following graphs</a:t>
            </a:r>
            <a:r>
              <a:rPr lang="en-US" sz="1800" dirty="0"/>
              <a:t>.</a:t>
            </a:r>
          </a:p>
        </p:txBody>
      </p:sp>
      <p:pic>
        <p:nvPicPr>
          <p:cNvPr id="5" name="Picture 4">
            <a:extLst>
              <a:ext uri="{FF2B5EF4-FFF2-40B4-BE49-F238E27FC236}">
                <a16:creationId xmlns:a16="http://schemas.microsoft.com/office/drawing/2014/main" id="{D3EB13AF-E716-644F-E614-84E4DC978A16}"/>
              </a:ext>
            </a:extLst>
          </p:cNvPr>
          <p:cNvPicPr>
            <a:picLocks noChangeAspect="1"/>
          </p:cNvPicPr>
          <p:nvPr/>
        </p:nvPicPr>
        <p:blipFill>
          <a:blip r:embed="rId4"/>
          <a:stretch>
            <a:fillRect/>
          </a:stretch>
        </p:blipFill>
        <p:spPr>
          <a:xfrm>
            <a:off x="557783" y="2960974"/>
            <a:ext cx="3584448" cy="2733142"/>
          </a:xfrm>
          <a:prstGeom prst="rect">
            <a:avLst/>
          </a:prstGeom>
        </p:spPr>
      </p:pic>
      <p:pic>
        <p:nvPicPr>
          <p:cNvPr id="7" name="Picture 6">
            <a:extLst>
              <a:ext uri="{FF2B5EF4-FFF2-40B4-BE49-F238E27FC236}">
                <a16:creationId xmlns:a16="http://schemas.microsoft.com/office/drawing/2014/main" id="{4858D2E6-549E-F797-C012-7E424B95990A}"/>
              </a:ext>
            </a:extLst>
          </p:cNvPr>
          <p:cNvPicPr>
            <a:picLocks noChangeAspect="1"/>
          </p:cNvPicPr>
          <p:nvPr/>
        </p:nvPicPr>
        <p:blipFill>
          <a:blip r:embed="rId5"/>
          <a:stretch>
            <a:fillRect/>
          </a:stretch>
        </p:blipFill>
        <p:spPr>
          <a:xfrm>
            <a:off x="4347599" y="3140197"/>
            <a:ext cx="3584448" cy="2571842"/>
          </a:xfrm>
          <a:prstGeom prst="rect">
            <a:avLst/>
          </a:prstGeom>
        </p:spPr>
      </p:pic>
      <p:pic>
        <p:nvPicPr>
          <p:cNvPr id="8" name="Content Placeholder 4">
            <a:extLst>
              <a:ext uri="{FF2B5EF4-FFF2-40B4-BE49-F238E27FC236}">
                <a16:creationId xmlns:a16="http://schemas.microsoft.com/office/drawing/2014/main" id="{6D38EC91-482C-4D57-D274-F7F860CFFFFB}"/>
              </a:ext>
            </a:extLst>
          </p:cNvPr>
          <p:cNvPicPr>
            <a:picLocks noChangeAspect="1"/>
          </p:cNvPicPr>
          <p:nvPr/>
        </p:nvPicPr>
        <p:blipFill>
          <a:blip r:embed="rId6"/>
          <a:stretch>
            <a:fillRect/>
          </a:stretch>
        </p:blipFill>
        <p:spPr>
          <a:xfrm>
            <a:off x="8137415" y="3158120"/>
            <a:ext cx="3584448" cy="2535996"/>
          </a:xfrm>
          <a:prstGeom prst="rect">
            <a:avLst/>
          </a:prstGeom>
        </p:spPr>
      </p:pic>
      <p:pic>
        <p:nvPicPr>
          <p:cNvPr id="21" name="Audio 20">
            <a:hlinkClick r:id="" action="ppaction://media"/>
            <a:extLst>
              <a:ext uri="{FF2B5EF4-FFF2-40B4-BE49-F238E27FC236}">
                <a16:creationId xmlns:a16="http://schemas.microsoft.com/office/drawing/2014/main" id="{2B612E3D-A4BC-3B85-4F80-BDF16C9791E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108745"/>
      </p:ext>
    </p:extLst>
  </p:cSld>
  <p:clrMapOvr>
    <a:masterClrMapping/>
  </p:clrMapOvr>
  <mc:AlternateContent xmlns:mc="http://schemas.openxmlformats.org/markup-compatibility/2006" xmlns:p14="http://schemas.microsoft.com/office/powerpoint/2010/main">
    <mc:Choice Requires="p14">
      <p:transition spd="slow" p14:dur="2000" advTm="47997"/>
    </mc:Choice>
    <mc:Fallback xmlns="">
      <p:transition spd="slow" advTm="47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CD06E1-E076-2AEA-CCA1-FB97E0A1836C}"/>
              </a:ext>
            </a:extLst>
          </p:cNvPr>
          <p:cNvPicPr>
            <a:picLocks noChangeAspect="1"/>
          </p:cNvPicPr>
          <p:nvPr/>
        </p:nvPicPr>
        <p:blipFill>
          <a:blip r:embed="rId4"/>
          <a:stretch>
            <a:fillRect/>
          </a:stretch>
        </p:blipFill>
        <p:spPr>
          <a:xfrm>
            <a:off x="1365460" y="529572"/>
            <a:ext cx="9997024" cy="6096000"/>
          </a:xfrm>
          <a:prstGeom prst="rect">
            <a:avLst/>
          </a:prstGeom>
        </p:spPr>
      </p:pic>
      <p:sp>
        <p:nvSpPr>
          <p:cNvPr id="13" name="TextBox 12">
            <a:extLst>
              <a:ext uri="{FF2B5EF4-FFF2-40B4-BE49-F238E27FC236}">
                <a16:creationId xmlns:a16="http://schemas.microsoft.com/office/drawing/2014/main" id="{B67AB32D-BE39-D2FE-DA77-EDA052F7D280}"/>
              </a:ext>
            </a:extLst>
          </p:cNvPr>
          <p:cNvSpPr txBox="1"/>
          <p:nvPr/>
        </p:nvSpPr>
        <p:spPr>
          <a:xfrm>
            <a:off x="173121" y="-90738"/>
            <a:ext cx="7283116" cy="646331"/>
          </a:xfrm>
          <a:prstGeom prst="rect">
            <a:avLst/>
          </a:prstGeom>
          <a:noFill/>
        </p:spPr>
        <p:txBody>
          <a:bodyPr wrap="square">
            <a:spAutoFit/>
          </a:bodyPr>
          <a:lstStyle/>
          <a:p>
            <a:r>
              <a:rPr lang="en-US" sz="3600" dirty="0"/>
              <a:t>Exploratory Data Analysis</a:t>
            </a:r>
          </a:p>
        </p:txBody>
      </p:sp>
      <p:pic>
        <p:nvPicPr>
          <p:cNvPr id="4" name="Audio 3">
            <a:hlinkClick r:id="" action="ppaction://media"/>
            <a:extLst>
              <a:ext uri="{FF2B5EF4-FFF2-40B4-BE49-F238E27FC236}">
                <a16:creationId xmlns:a16="http://schemas.microsoft.com/office/drawing/2014/main" id="{5AFB9F8F-10A1-967A-9274-40898EA34BA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2225786"/>
      </p:ext>
    </p:extLst>
  </p:cSld>
  <p:clrMapOvr>
    <a:masterClrMapping/>
  </p:clrMapOvr>
  <mc:AlternateContent xmlns:mc="http://schemas.openxmlformats.org/markup-compatibility/2006" xmlns:p14="http://schemas.microsoft.com/office/powerpoint/2010/main">
    <mc:Choice Requires="p14">
      <p:transition spd="slow" p14:dur="2000" advTm="15970"/>
    </mc:Choice>
    <mc:Fallback xmlns="">
      <p:transition spd="slow" advTm="15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D703A-56FF-DFF5-D428-C3B3E4703F57}"/>
              </a:ext>
            </a:extLst>
          </p:cNvPr>
          <p:cNvSpPr>
            <a:spLocks noGrp="1"/>
          </p:cNvSpPr>
          <p:nvPr>
            <p:ph type="title"/>
          </p:nvPr>
        </p:nvSpPr>
        <p:spPr/>
        <p:txBody>
          <a:bodyPr/>
          <a:lstStyle/>
          <a:p>
            <a:r>
              <a:rPr lang="en-US"/>
              <a:t>Exploratory Data Analysis – Key Findings</a:t>
            </a:r>
            <a:endParaRPr lang="en-US" dirty="0"/>
          </a:p>
        </p:txBody>
      </p:sp>
      <p:graphicFrame>
        <p:nvGraphicFramePr>
          <p:cNvPr id="5" name="Content Placeholder 2">
            <a:extLst>
              <a:ext uri="{FF2B5EF4-FFF2-40B4-BE49-F238E27FC236}">
                <a16:creationId xmlns:a16="http://schemas.microsoft.com/office/drawing/2014/main" id="{78452DD1-1221-51CE-FEAB-590B1F7D613F}"/>
              </a:ext>
            </a:extLst>
          </p:cNvPr>
          <p:cNvGraphicFramePr>
            <a:graphicFrameLocks noGrp="1"/>
          </p:cNvGraphicFramePr>
          <p:nvPr>
            <p:ph idx="1"/>
            <p:extLst>
              <p:ext uri="{D42A27DB-BD31-4B8C-83A1-F6EECF244321}">
                <p14:modId xmlns:p14="http://schemas.microsoft.com/office/powerpoint/2010/main" val="38201337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B6A9120B-761E-13EC-963A-82DE3029C22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9080475"/>
      </p:ext>
    </p:extLst>
  </p:cSld>
  <p:clrMapOvr>
    <a:masterClrMapping/>
  </p:clrMapOvr>
  <mc:AlternateContent xmlns:mc="http://schemas.openxmlformats.org/markup-compatibility/2006" xmlns:p14="http://schemas.microsoft.com/office/powerpoint/2010/main">
    <mc:Choice Requires="p14">
      <p:transition spd="slow" p14:dur="2000" advTm="56569"/>
    </mc:Choice>
    <mc:Fallback xmlns="">
      <p:transition spd="slow" advTm="5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70853-64F8-B452-975B-DB16980B3531}"/>
              </a:ext>
            </a:extLst>
          </p:cNvPr>
          <p:cNvSpPr>
            <a:spLocks noGrp="1"/>
          </p:cNvSpPr>
          <p:nvPr>
            <p:ph type="title"/>
          </p:nvPr>
        </p:nvSpPr>
        <p:spPr>
          <a:xfrm>
            <a:off x="808638" y="386930"/>
            <a:ext cx="9236700" cy="1188950"/>
          </a:xfrm>
        </p:spPr>
        <p:txBody>
          <a:bodyPr anchor="b">
            <a:normAutofit/>
          </a:bodyPr>
          <a:lstStyle/>
          <a:p>
            <a:r>
              <a:rPr lang="en-US" sz="5400"/>
              <a:t>Data Preprocessing</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C62C82-A20F-8863-D258-C364B84BE2EE}"/>
              </a:ext>
            </a:extLst>
          </p:cNvPr>
          <p:cNvSpPr>
            <a:spLocks noGrp="1"/>
          </p:cNvSpPr>
          <p:nvPr>
            <p:ph idx="1"/>
          </p:nvPr>
        </p:nvSpPr>
        <p:spPr>
          <a:xfrm>
            <a:off x="793660" y="2599509"/>
            <a:ext cx="10143668" cy="3435531"/>
          </a:xfrm>
        </p:spPr>
        <p:txBody>
          <a:bodyPr anchor="ctr">
            <a:normAutofit/>
          </a:bodyPr>
          <a:lstStyle/>
          <a:p>
            <a:r>
              <a:rPr lang="en-US" sz="1900" dirty="0"/>
              <a:t> The crucial first step in our data analysis journey was to clean, transform, and restructure the data. This process is vital as it sets the foundation for accurate analysis. Here are the steps we took:</a:t>
            </a:r>
          </a:p>
          <a:p>
            <a:pPr lvl="1">
              <a:buFont typeface="Courier New" panose="02070309020205020404" pitchFamily="49" charset="0"/>
              <a:buChar char="o"/>
            </a:pPr>
            <a:r>
              <a:rPr lang="en-US" sz="1900" b="0" i="0" dirty="0">
                <a:effectLst/>
              </a:rPr>
              <a:t>Computing Features with Missing Values More Than 50%. Features like </a:t>
            </a:r>
            <a:r>
              <a:rPr lang="en-US" sz="1900" b="0" i="0" dirty="0" err="1">
                <a:effectLst/>
              </a:rPr>
              <a:t>PoolQC</a:t>
            </a:r>
            <a:r>
              <a:rPr lang="en-US" sz="1900" b="0" i="0" dirty="0">
                <a:effectLst/>
              </a:rPr>
              <a:t>, MiscFeature,  Alley, and Fence have a large number of missing values.</a:t>
            </a:r>
          </a:p>
          <a:p>
            <a:pPr lvl="1">
              <a:buFont typeface="Courier New" panose="02070309020205020404" pitchFamily="49" charset="0"/>
              <a:buChar char="o"/>
            </a:pPr>
            <a:r>
              <a:rPr lang="en-US" sz="1900" dirty="0"/>
              <a:t>O</a:t>
            </a:r>
            <a:r>
              <a:rPr lang="en-US" sz="1900" b="0" i="0" dirty="0">
                <a:effectLst/>
              </a:rPr>
              <a:t>bserve that the feature named Id represents an index number for each record in the dataset. This feature doesn't seem relevant to the analysis</a:t>
            </a:r>
          </a:p>
          <a:p>
            <a:pPr lvl="1">
              <a:buFont typeface="Courier New" panose="02070309020205020404" pitchFamily="49" charset="0"/>
              <a:buChar char="o"/>
            </a:pPr>
            <a:r>
              <a:rPr lang="en-US" sz="1900" dirty="0"/>
              <a:t> </a:t>
            </a:r>
            <a:r>
              <a:rPr lang="en-US" sz="1900" b="0" i="0" dirty="0">
                <a:effectLst/>
                <a:highlight>
                  <a:srgbClr val="FFFFFF"/>
                </a:highlight>
              </a:rPr>
              <a:t>A total of 29 columns still have </a:t>
            </a:r>
            <a:r>
              <a:rPr lang="en-US" sz="1900" b="1" i="0" dirty="0">
                <a:effectLst/>
                <a:highlight>
                  <a:srgbClr val="FFFFFF"/>
                </a:highlight>
              </a:rPr>
              <a:t>missing values.</a:t>
            </a:r>
            <a:endParaRPr lang="en-US" sz="1900" dirty="0"/>
          </a:p>
          <a:p>
            <a:r>
              <a:rPr lang="en-US" sz="1900" dirty="0"/>
              <a:t>To transform the data and create a more accurate and robust model, we dropped the features with more than 50% missing values</a:t>
            </a:r>
            <a:r>
              <a:rPr lang="en-US" sz="1900" dirty="0">
                <a:highlight>
                  <a:srgbClr val="FFFFFF"/>
                </a:highlight>
              </a:rPr>
              <a:t>. </a:t>
            </a:r>
          </a:p>
          <a:p>
            <a:r>
              <a:rPr lang="en-US" sz="1900" b="0" i="0" dirty="0">
                <a:effectLst/>
                <a:highlight>
                  <a:srgbClr val="FFFFFF"/>
                </a:highlight>
              </a:rPr>
              <a:t> We </a:t>
            </a:r>
            <a:r>
              <a:rPr lang="en-US" sz="1900" i="0" dirty="0">
                <a:effectLst/>
                <a:highlight>
                  <a:srgbClr val="FFFFFF"/>
                </a:highlight>
              </a:rPr>
              <a:t>filled in the missing values separately in categorical </a:t>
            </a:r>
            <a:r>
              <a:rPr lang="en-US" sz="1900" b="0" i="0" dirty="0">
                <a:effectLst/>
                <a:highlight>
                  <a:srgbClr val="FFFFFF"/>
                </a:highlight>
              </a:rPr>
              <a:t>and Numerical Columns.</a:t>
            </a:r>
          </a:p>
          <a:p>
            <a:pPr marL="0" indent="0">
              <a:buNone/>
            </a:pPr>
            <a:endParaRPr lang="en-US" sz="1900" dirty="0"/>
          </a:p>
        </p:txBody>
      </p:sp>
      <p:pic>
        <p:nvPicPr>
          <p:cNvPr id="6" name="Audio 5">
            <a:hlinkClick r:id="" action="ppaction://media"/>
            <a:extLst>
              <a:ext uri="{FF2B5EF4-FFF2-40B4-BE49-F238E27FC236}">
                <a16:creationId xmlns:a16="http://schemas.microsoft.com/office/drawing/2014/main" id="{BFE69AF8-7B68-3D49-0492-A246D19680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2319410"/>
      </p:ext>
    </p:extLst>
  </p:cSld>
  <p:clrMapOvr>
    <a:masterClrMapping/>
  </p:clrMapOvr>
  <mc:AlternateContent xmlns:mc="http://schemas.openxmlformats.org/markup-compatibility/2006" xmlns:p14="http://schemas.microsoft.com/office/powerpoint/2010/main">
    <mc:Choice Requires="p14">
      <p:transition spd="slow" p14:dur="2000" advTm="64171"/>
    </mc:Choice>
    <mc:Fallback xmlns="">
      <p:transition spd="slow" advTm="64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1055</TotalTime>
  <Words>1227</Words>
  <Application>Microsoft Office PowerPoint</Application>
  <PresentationFormat>Widescreen</PresentationFormat>
  <Paragraphs>86</Paragraphs>
  <Slides>20</Slides>
  <Notes>2</Notes>
  <HiddenSlides>0</HiddenSlides>
  <MMClips>20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Aptos Display</vt:lpstr>
      <vt:lpstr>Arial</vt:lpstr>
      <vt:lpstr>Calibri</vt:lpstr>
      <vt:lpstr>Courier New</vt:lpstr>
      <vt:lpstr>Söhne</vt:lpstr>
      <vt:lpstr>Wingdings</vt:lpstr>
      <vt:lpstr>Office Theme</vt:lpstr>
      <vt:lpstr>Machine Learning Model for Predicting House Prices</vt:lpstr>
      <vt:lpstr>Contents</vt:lpstr>
      <vt:lpstr>Introduction </vt:lpstr>
      <vt:lpstr>Problem Statement</vt:lpstr>
      <vt:lpstr>Initial Data Exploration</vt:lpstr>
      <vt:lpstr>Exploratory Data Analysis</vt:lpstr>
      <vt:lpstr>PowerPoint Presentation</vt:lpstr>
      <vt:lpstr>Exploratory Data Analysis – Key Findings</vt:lpstr>
      <vt:lpstr>Data Preprocessing</vt:lpstr>
      <vt:lpstr>Data Preprocessing - </vt:lpstr>
      <vt:lpstr>Data Preprocessing</vt:lpstr>
      <vt:lpstr>Data Preprocessing</vt:lpstr>
      <vt:lpstr>Feature Engineering</vt:lpstr>
      <vt:lpstr>Model building</vt:lpstr>
      <vt:lpstr>Model training</vt:lpstr>
      <vt:lpstr>Model evaluation</vt:lpstr>
      <vt:lpstr>Model Evaluation</vt:lpstr>
      <vt:lpstr>Hyper-Parameter Tunning</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for Predicting House Prices</dc:title>
  <dc:creator>Sagar hege</dc:creator>
  <cp:lastModifiedBy>Preyash Patel</cp:lastModifiedBy>
  <cp:revision>4</cp:revision>
  <dcterms:created xsi:type="dcterms:W3CDTF">2024-04-27T20:54:30Z</dcterms:created>
  <dcterms:modified xsi:type="dcterms:W3CDTF">2025-12-31T16:51:17Z</dcterms:modified>
</cp:coreProperties>
</file>